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256" r:id="rId3"/>
    <p:sldId id="269" r:id="rId4"/>
    <p:sldId id="295" r:id="rId5"/>
    <p:sldId id="282" r:id="rId6"/>
    <p:sldId id="286" r:id="rId7"/>
    <p:sldId id="274" r:id="rId8"/>
    <p:sldId id="283" r:id="rId9"/>
    <p:sldId id="266" r:id="rId10"/>
    <p:sldId id="277" r:id="rId11"/>
    <p:sldId id="278" r:id="rId12"/>
    <p:sldId id="279" r:id="rId13"/>
    <p:sldId id="280" r:id="rId14"/>
    <p:sldId id="281" r:id="rId15"/>
    <p:sldId id="258" r:id="rId16"/>
    <p:sldId id="270" r:id="rId17"/>
    <p:sldId id="299" r:id="rId18"/>
    <p:sldId id="275" r:id="rId19"/>
    <p:sldId id="276" r:id="rId20"/>
    <p:sldId id="287" r:id="rId21"/>
    <p:sldId id="259" r:id="rId22"/>
    <p:sldId id="284" r:id="rId23"/>
    <p:sldId id="289" r:id="rId24"/>
    <p:sldId id="261" r:id="rId25"/>
    <p:sldId id="288" r:id="rId26"/>
    <p:sldId id="290" r:id="rId27"/>
    <p:sldId id="271" r:id="rId28"/>
    <p:sldId id="291" r:id="rId29"/>
    <p:sldId id="296" r:id="rId30"/>
    <p:sldId id="298"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67"/>
    <p:restoredTop sz="94721"/>
  </p:normalViewPr>
  <p:slideViewPr>
    <p:cSldViewPr>
      <p:cViewPr varScale="1">
        <p:scale>
          <a:sx n="112" d="100"/>
          <a:sy n="112" d="100"/>
        </p:scale>
        <p:origin x="1480" y="1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FAF8AF-264F-4FA4-A036-2378BE388FE2}" type="datetimeFigureOut">
              <a:rPr lang="en-US" smtClean="0"/>
              <a:t>5/3/20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8F507-7947-463A-B9A8-AB151C42551D}" type="slidenum">
              <a:rPr lang="en-US" smtClean="0"/>
              <a:t>‹#›</a:t>
            </a:fld>
            <a:endParaRPr lang="en-US"/>
          </a:p>
        </p:txBody>
      </p:sp>
    </p:spTree>
    <p:extLst>
      <p:ext uri="{BB962C8B-B14F-4D97-AF65-F5344CB8AC3E}">
        <p14:creationId xmlns:p14="http://schemas.microsoft.com/office/powerpoint/2010/main" val="424510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AF8AF-264F-4FA4-A036-2378BE388FE2}" type="datetimeFigureOut">
              <a:rPr lang="en-US" smtClean="0"/>
              <a:t>5/3/20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8F507-7947-463A-B9A8-AB151C42551D}" type="slidenum">
              <a:rPr lang="en-US" smtClean="0"/>
              <a:t>‹#›</a:t>
            </a:fld>
            <a:endParaRPr lang="en-US"/>
          </a:p>
        </p:txBody>
      </p:sp>
    </p:spTree>
    <p:extLst>
      <p:ext uri="{BB962C8B-B14F-4D97-AF65-F5344CB8AC3E}">
        <p14:creationId xmlns:p14="http://schemas.microsoft.com/office/powerpoint/2010/main" val="62628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AF8AF-264F-4FA4-A036-2378BE388FE2}" type="datetimeFigureOut">
              <a:rPr lang="en-US" smtClean="0"/>
              <a:t>5/3/20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8F507-7947-463A-B9A8-AB151C42551D}" type="slidenum">
              <a:rPr lang="en-US" smtClean="0"/>
              <a:t>‹#›</a:t>
            </a:fld>
            <a:endParaRPr lang="en-US"/>
          </a:p>
        </p:txBody>
      </p:sp>
    </p:spTree>
    <p:extLst>
      <p:ext uri="{BB962C8B-B14F-4D97-AF65-F5344CB8AC3E}">
        <p14:creationId xmlns:p14="http://schemas.microsoft.com/office/powerpoint/2010/main" val="1544393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AF8AF-264F-4FA4-A036-2378BE388FE2}" type="datetimeFigureOut">
              <a:rPr lang="en-US" smtClean="0"/>
              <a:t>5/3/20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8F507-7947-463A-B9A8-AB151C42551D}" type="slidenum">
              <a:rPr lang="en-US" smtClean="0"/>
              <a:t>‹#›</a:t>
            </a:fld>
            <a:endParaRPr lang="en-US"/>
          </a:p>
        </p:txBody>
      </p:sp>
    </p:spTree>
    <p:extLst>
      <p:ext uri="{BB962C8B-B14F-4D97-AF65-F5344CB8AC3E}">
        <p14:creationId xmlns:p14="http://schemas.microsoft.com/office/powerpoint/2010/main" val="722936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AF8AF-264F-4FA4-A036-2378BE388FE2}" type="datetimeFigureOut">
              <a:rPr lang="en-US" smtClean="0"/>
              <a:t>5/3/20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8F507-7947-463A-B9A8-AB151C42551D}" type="slidenum">
              <a:rPr lang="en-US" smtClean="0"/>
              <a:t>‹#›</a:t>
            </a:fld>
            <a:endParaRPr lang="en-US"/>
          </a:p>
        </p:txBody>
      </p:sp>
    </p:spTree>
    <p:extLst>
      <p:ext uri="{BB962C8B-B14F-4D97-AF65-F5344CB8AC3E}">
        <p14:creationId xmlns:p14="http://schemas.microsoft.com/office/powerpoint/2010/main" val="361698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FAF8AF-264F-4FA4-A036-2378BE388FE2}" type="datetimeFigureOut">
              <a:rPr lang="en-US" smtClean="0"/>
              <a:t>5/3/20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8F507-7947-463A-B9A8-AB151C42551D}" type="slidenum">
              <a:rPr lang="en-US" smtClean="0"/>
              <a:t>‹#›</a:t>
            </a:fld>
            <a:endParaRPr lang="en-US"/>
          </a:p>
        </p:txBody>
      </p:sp>
    </p:spTree>
    <p:extLst>
      <p:ext uri="{BB962C8B-B14F-4D97-AF65-F5344CB8AC3E}">
        <p14:creationId xmlns:p14="http://schemas.microsoft.com/office/powerpoint/2010/main" val="24434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FAF8AF-264F-4FA4-A036-2378BE388FE2}" type="datetimeFigureOut">
              <a:rPr lang="en-US" smtClean="0"/>
              <a:t>5/3/20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08F507-7947-463A-B9A8-AB151C42551D}" type="slidenum">
              <a:rPr lang="en-US" smtClean="0"/>
              <a:t>‹#›</a:t>
            </a:fld>
            <a:endParaRPr lang="en-US"/>
          </a:p>
        </p:txBody>
      </p:sp>
    </p:spTree>
    <p:extLst>
      <p:ext uri="{BB962C8B-B14F-4D97-AF65-F5344CB8AC3E}">
        <p14:creationId xmlns:p14="http://schemas.microsoft.com/office/powerpoint/2010/main" val="1482293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FAF8AF-264F-4FA4-A036-2378BE388FE2}" type="datetimeFigureOut">
              <a:rPr lang="en-US" smtClean="0"/>
              <a:t>5/3/20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08F507-7947-463A-B9A8-AB151C42551D}" type="slidenum">
              <a:rPr lang="en-US" smtClean="0"/>
              <a:t>‹#›</a:t>
            </a:fld>
            <a:endParaRPr lang="en-US"/>
          </a:p>
        </p:txBody>
      </p:sp>
    </p:spTree>
    <p:extLst>
      <p:ext uri="{BB962C8B-B14F-4D97-AF65-F5344CB8AC3E}">
        <p14:creationId xmlns:p14="http://schemas.microsoft.com/office/powerpoint/2010/main" val="86155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AF8AF-264F-4FA4-A036-2378BE388FE2}" type="datetimeFigureOut">
              <a:rPr lang="en-US" smtClean="0"/>
              <a:t>5/3/20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08F507-7947-463A-B9A8-AB151C42551D}" type="slidenum">
              <a:rPr lang="en-US" smtClean="0"/>
              <a:t>‹#›</a:t>
            </a:fld>
            <a:endParaRPr lang="en-US"/>
          </a:p>
        </p:txBody>
      </p:sp>
    </p:spTree>
    <p:extLst>
      <p:ext uri="{BB962C8B-B14F-4D97-AF65-F5344CB8AC3E}">
        <p14:creationId xmlns:p14="http://schemas.microsoft.com/office/powerpoint/2010/main" val="1887354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AF8AF-264F-4FA4-A036-2378BE388FE2}" type="datetimeFigureOut">
              <a:rPr lang="en-US" smtClean="0"/>
              <a:t>5/3/20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8F507-7947-463A-B9A8-AB151C42551D}" type="slidenum">
              <a:rPr lang="en-US" smtClean="0"/>
              <a:t>‹#›</a:t>
            </a:fld>
            <a:endParaRPr lang="en-US"/>
          </a:p>
        </p:txBody>
      </p:sp>
    </p:spTree>
    <p:extLst>
      <p:ext uri="{BB962C8B-B14F-4D97-AF65-F5344CB8AC3E}">
        <p14:creationId xmlns:p14="http://schemas.microsoft.com/office/powerpoint/2010/main" val="516858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AF8AF-264F-4FA4-A036-2378BE388FE2}" type="datetimeFigureOut">
              <a:rPr lang="en-US" smtClean="0"/>
              <a:t>5/3/20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8F507-7947-463A-B9A8-AB151C42551D}" type="slidenum">
              <a:rPr lang="en-US" smtClean="0"/>
              <a:t>‹#›</a:t>
            </a:fld>
            <a:endParaRPr lang="en-US"/>
          </a:p>
        </p:txBody>
      </p:sp>
    </p:spTree>
    <p:extLst>
      <p:ext uri="{BB962C8B-B14F-4D97-AF65-F5344CB8AC3E}">
        <p14:creationId xmlns:p14="http://schemas.microsoft.com/office/powerpoint/2010/main" val="114058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AF8AF-264F-4FA4-A036-2378BE388FE2}" type="datetimeFigureOut">
              <a:rPr lang="en-US" smtClean="0"/>
              <a:t>5/3/20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8F507-7947-463A-B9A8-AB151C42551D}" type="slidenum">
              <a:rPr lang="en-US" smtClean="0"/>
              <a:t>‹#›</a:t>
            </a:fld>
            <a:endParaRPr lang="en-US"/>
          </a:p>
        </p:txBody>
      </p:sp>
    </p:spTree>
    <p:extLst>
      <p:ext uri="{BB962C8B-B14F-4D97-AF65-F5344CB8AC3E}">
        <p14:creationId xmlns:p14="http://schemas.microsoft.com/office/powerpoint/2010/main" val="3830426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_ENREF_11"/><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time_continue=185&amp;v=ut2UxF5gEDI"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_ENREF_56"/><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_ENREF_18"/><Relationship Id="rId2" Type="http://schemas.openxmlformats.org/officeDocument/2006/relationships/hyperlink" Target="#_ENREF_10"/><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D78AB2-1BF7-6043-B61A-902B097B04CE}"/>
              </a:ext>
            </a:extLst>
          </p:cNvPr>
          <p:cNvSpPr>
            <a:spLocks noGrp="1"/>
          </p:cNvSpPr>
          <p:nvPr>
            <p:ph type="ctrTitle"/>
          </p:nvPr>
        </p:nvSpPr>
        <p:spPr/>
        <p:txBody>
          <a:bodyPr/>
          <a:lstStyle/>
          <a:p>
            <a:r>
              <a:rPr lang="en-US" dirty="0"/>
              <a:t>Symbiosis</a:t>
            </a:r>
          </a:p>
        </p:txBody>
      </p:sp>
      <p:sp>
        <p:nvSpPr>
          <p:cNvPr id="7" name="Subtitle 6">
            <a:extLst>
              <a:ext uri="{FF2B5EF4-FFF2-40B4-BE49-F238E27FC236}">
                <a16:creationId xmlns:a16="http://schemas.microsoft.com/office/drawing/2014/main" id="{F89C4DA4-01C8-3243-ADC0-F271811DE23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99039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FC6D-F5CF-3E4A-97B7-641EE6814F06}"/>
              </a:ext>
            </a:extLst>
          </p:cNvPr>
          <p:cNvSpPr>
            <a:spLocks noGrp="1"/>
          </p:cNvSpPr>
          <p:nvPr>
            <p:ph type="title"/>
          </p:nvPr>
        </p:nvSpPr>
        <p:spPr/>
        <p:txBody>
          <a:bodyPr/>
          <a:lstStyle/>
          <a:p>
            <a:r>
              <a:rPr lang="en-US" dirty="0"/>
              <a:t>Symbiosis for defense</a:t>
            </a:r>
          </a:p>
        </p:txBody>
      </p:sp>
      <p:sp>
        <p:nvSpPr>
          <p:cNvPr id="3" name="Content Placeholder 2">
            <a:extLst>
              <a:ext uri="{FF2B5EF4-FFF2-40B4-BE49-F238E27FC236}">
                <a16:creationId xmlns:a16="http://schemas.microsoft.com/office/drawing/2014/main" id="{6C176902-CAF0-3940-AC70-13E547528B62}"/>
              </a:ext>
            </a:extLst>
          </p:cNvPr>
          <p:cNvSpPr>
            <a:spLocks noGrp="1"/>
          </p:cNvSpPr>
          <p:nvPr>
            <p:ph idx="1"/>
          </p:nvPr>
        </p:nvSpPr>
        <p:spPr/>
        <p:txBody>
          <a:bodyPr/>
          <a:lstStyle/>
          <a:p>
            <a:r>
              <a:rPr lang="en-US" dirty="0"/>
              <a:t>Bobtail squid</a:t>
            </a:r>
          </a:p>
          <a:p>
            <a:pPr lvl="1"/>
            <a:r>
              <a:rPr lang="en-US" dirty="0"/>
              <a:t>Born without bacteria</a:t>
            </a:r>
          </a:p>
          <a:p>
            <a:pPr lvl="1"/>
            <a:endParaRPr lang="en-US" dirty="0"/>
          </a:p>
          <a:p>
            <a:r>
              <a:rPr lang="en-US" dirty="0"/>
              <a:t>Vibrio </a:t>
            </a:r>
            <a:r>
              <a:rPr lang="en-US" dirty="0" err="1"/>
              <a:t>fischeri</a:t>
            </a:r>
            <a:endParaRPr lang="en-US" dirty="0"/>
          </a:p>
          <a:p>
            <a:pPr lvl="1"/>
            <a:r>
              <a:rPr lang="en-US" dirty="0"/>
              <a:t>Acquired by squid from environment</a:t>
            </a:r>
          </a:p>
          <a:p>
            <a:pPr lvl="1"/>
            <a:endParaRPr lang="en-US" dirty="0"/>
          </a:p>
          <a:p>
            <a:endParaRPr lang="en-US" dirty="0"/>
          </a:p>
        </p:txBody>
      </p:sp>
    </p:spTree>
    <p:extLst>
      <p:ext uri="{BB962C8B-B14F-4D97-AF65-F5344CB8AC3E}">
        <p14:creationId xmlns:p14="http://schemas.microsoft.com/office/powerpoint/2010/main" val="2064171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9102CB-D604-074F-84D2-7CC882DC90BF}"/>
              </a:ext>
            </a:extLst>
          </p:cNvPr>
          <p:cNvPicPr>
            <a:picLocks noChangeAspect="1"/>
          </p:cNvPicPr>
          <p:nvPr/>
        </p:nvPicPr>
        <p:blipFill>
          <a:blip r:embed="rId2"/>
          <a:stretch>
            <a:fillRect/>
          </a:stretch>
        </p:blipFill>
        <p:spPr>
          <a:xfrm>
            <a:off x="914400" y="1143000"/>
            <a:ext cx="4792303" cy="5715000"/>
          </a:xfrm>
          <a:prstGeom prst="rect">
            <a:avLst/>
          </a:prstGeom>
        </p:spPr>
      </p:pic>
      <p:sp>
        <p:nvSpPr>
          <p:cNvPr id="5" name="TextBox 4">
            <a:extLst>
              <a:ext uri="{FF2B5EF4-FFF2-40B4-BE49-F238E27FC236}">
                <a16:creationId xmlns:a16="http://schemas.microsoft.com/office/drawing/2014/main" id="{B443736B-9477-C44B-9A4C-7BA19523BBFC}"/>
              </a:ext>
            </a:extLst>
          </p:cNvPr>
          <p:cNvSpPr txBox="1"/>
          <p:nvPr/>
        </p:nvSpPr>
        <p:spPr>
          <a:xfrm>
            <a:off x="838200" y="304800"/>
            <a:ext cx="5334000" cy="523220"/>
          </a:xfrm>
          <a:prstGeom prst="rect">
            <a:avLst/>
          </a:prstGeom>
          <a:noFill/>
        </p:spPr>
        <p:txBody>
          <a:bodyPr wrap="square" rtlCol="0">
            <a:spAutoFit/>
          </a:bodyPr>
          <a:lstStyle/>
          <a:p>
            <a:r>
              <a:rPr lang="en-US" sz="2800" dirty="0"/>
              <a:t>Quorum sensing in Vibrio </a:t>
            </a:r>
            <a:r>
              <a:rPr lang="en-US" sz="2800" dirty="0" err="1"/>
              <a:t>fischeri</a:t>
            </a:r>
            <a:endParaRPr lang="en-US" sz="2800" dirty="0"/>
          </a:p>
        </p:txBody>
      </p:sp>
      <p:sp>
        <p:nvSpPr>
          <p:cNvPr id="6" name="TextBox 5">
            <a:extLst>
              <a:ext uri="{FF2B5EF4-FFF2-40B4-BE49-F238E27FC236}">
                <a16:creationId xmlns:a16="http://schemas.microsoft.com/office/drawing/2014/main" id="{DA727E92-BAF4-0841-89DE-9714BC2D1181}"/>
              </a:ext>
            </a:extLst>
          </p:cNvPr>
          <p:cNvSpPr txBox="1"/>
          <p:nvPr/>
        </p:nvSpPr>
        <p:spPr>
          <a:xfrm>
            <a:off x="5706703" y="1143000"/>
            <a:ext cx="3208697" cy="3139321"/>
          </a:xfrm>
          <a:prstGeom prst="rect">
            <a:avLst/>
          </a:prstGeom>
          <a:noFill/>
        </p:spPr>
        <p:txBody>
          <a:bodyPr wrap="square" rtlCol="0">
            <a:spAutoFit/>
          </a:bodyPr>
          <a:lstStyle/>
          <a:p>
            <a:r>
              <a:rPr lang="en-US" dirty="0" err="1"/>
              <a:t>LuxI</a:t>
            </a:r>
            <a:r>
              <a:rPr lang="en-US" dirty="0"/>
              <a:t> produces signal:</a:t>
            </a:r>
          </a:p>
          <a:p>
            <a:r>
              <a:rPr lang="en-US" dirty="0" err="1"/>
              <a:t>acylated</a:t>
            </a:r>
            <a:r>
              <a:rPr lang="en-US" dirty="0"/>
              <a:t> </a:t>
            </a:r>
            <a:r>
              <a:rPr lang="en-US" dirty="0" err="1"/>
              <a:t>homoserine</a:t>
            </a:r>
            <a:r>
              <a:rPr lang="en-US" dirty="0"/>
              <a:t> lactone (</a:t>
            </a:r>
            <a:r>
              <a:rPr lang="en-US" b="1" dirty="0"/>
              <a:t>AHL</a:t>
            </a:r>
            <a:r>
              <a:rPr lang="en-US" dirty="0"/>
              <a:t>) </a:t>
            </a:r>
            <a:r>
              <a:rPr lang="en-US" dirty="0" err="1"/>
              <a:t>autoinducers</a:t>
            </a:r>
            <a:endParaRPr lang="en-US" dirty="0"/>
          </a:p>
          <a:p>
            <a:endParaRPr lang="en-US" dirty="0"/>
          </a:p>
          <a:p>
            <a:r>
              <a:rPr lang="en-US" dirty="0" err="1"/>
              <a:t>LuxR</a:t>
            </a:r>
            <a:r>
              <a:rPr lang="en-US" dirty="0"/>
              <a:t> “sees” signal</a:t>
            </a:r>
          </a:p>
          <a:p>
            <a:endParaRPr lang="en-US" dirty="0"/>
          </a:p>
          <a:p>
            <a:r>
              <a:rPr lang="en-US" dirty="0"/>
              <a:t>When enough AHL is around, </a:t>
            </a:r>
            <a:r>
              <a:rPr lang="en-US" dirty="0" err="1"/>
              <a:t>LuxR</a:t>
            </a:r>
            <a:r>
              <a:rPr lang="en-US" dirty="0"/>
              <a:t> is active as a transcription factor, activates luciferase</a:t>
            </a:r>
          </a:p>
          <a:p>
            <a:endParaRPr lang="en-US" dirty="0"/>
          </a:p>
          <a:p>
            <a:endParaRPr lang="en-US" dirty="0"/>
          </a:p>
        </p:txBody>
      </p:sp>
    </p:spTree>
    <p:extLst>
      <p:ext uri="{BB962C8B-B14F-4D97-AF65-F5344CB8AC3E}">
        <p14:creationId xmlns:p14="http://schemas.microsoft.com/office/powerpoint/2010/main" val="571805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92DF27-05C8-BC41-B5EC-3FBDF7B20824}"/>
              </a:ext>
            </a:extLst>
          </p:cNvPr>
          <p:cNvPicPr>
            <a:picLocks noChangeAspect="1"/>
          </p:cNvPicPr>
          <p:nvPr/>
        </p:nvPicPr>
        <p:blipFill>
          <a:blip r:embed="rId2"/>
          <a:stretch>
            <a:fillRect/>
          </a:stretch>
        </p:blipFill>
        <p:spPr>
          <a:xfrm>
            <a:off x="0" y="626844"/>
            <a:ext cx="9144000" cy="6224530"/>
          </a:xfrm>
          <a:prstGeom prst="rect">
            <a:avLst/>
          </a:prstGeom>
        </p:spPr>
      </p:pic>
      <p:sp>
        <p:nvSpPr>
          <p:cNvPr id="3" name="TextBox 2">
            <a:extLst>
              <a:ext uri="{FF2B5EF4-FFF2-40B4-BE49-F238E27FC236}">
                <a16:creationId xmlns:a16="http://schemas.microsoft.com/office/drawing/2014/main" id="{E228C5C7-364E-D04F-AEBB-19D39933D9C6}"/>
              </a:ext>
            </a:extLst>
          </p:cNvPr>
          <p:cNvSpPr txBox="1"/>
          <p:nvPr/>
        </p:nvSpPr>
        <p:spPr>
          <a:xfrm>
            <a:off x="0" y="152400"/>
            <a:ext cx="4876800" cy="523220"/>
          </a:xfrm>
          <a:prstGeom prst="rect">
            <a:avLst/>
          </a:prstGeom>
          <a:noFill/>
        </p:spPr>
        <p:txBody>
          <a:bodyPr wrap="square" rtlCol="0">
            <a:spAutoFit/>
          </a:bodyPr>
          <a:lstStyle/>
          <a:p>
            <a:r>
              <a:rPr lang="en-US" sz="2800" dirty="0"/>
              <a:t>Regulated by Quorum Sensing:</a:t>
            </a:r>
          </a:p>
        </p:txBody>
      </p:sp>
    </p:spTree>
    <p:extLst>
      <p:ext uri="{BB962C8B-B14F-4D97-AF65-F5344CB8AC3E}">
        <p14:creationId xmlns:p14="http://schemas.microsoft.com/office/powerpoint/2010/main" val="3469193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1CE78-8242-9847-A316-7B527380BBB5}"/>
              </a:ext>
            </a:extLst>
          </p:cNvPr>
          <p:cNvSpPr txBox="1"/>
          <p:nvPr/>
        </p:nvSpPr>
        <p:spPr>
          <a:xfrm>
            <a:off x="1219200" y="2209800"/>
            <a:ext cx="6934200" cy="369332"/>
          </a:xfrm>
          <a:prstGeom prst="rect">
            <a:avLst/>
          </a:prstGeom>
          <a:noFill/>
        </p:spPr>
        <p:txBody>
          <a:bodyPr wrap="square" rtlCol="0">
            <a:spAutoFit/>
          </a:bodyPr>
          <a:lstStyle/>
          <a:p>
            <a:r>
              <a:rPr lang="en-US" dirty="0"/>
              <a:t>https://</a:t>
            </a:r>
            <a:r>
              <a:rPr lang="en-US" dirty="0" err="1"/>
              <a:t>www.youtube.com</a:t>
            </a:r>
            <a:r>
              <a:rPr lang="en-US" dirty="0"/>
              <a:t>/</a:t>
            </a:r>
            <a:r>
              <a:rPr lang="en-US" dirty="0" err="1"/>
              <a:t>watch?v</a:t>
            </a:r>
            <a:r>
              <a:rPr lang="en-US" dirty="0"/>
              <a:t>=3ivMSCi-Y2Q</a:t>
            </a:r>
          </a:p>
        </p:txBody>
      </p:sp>
      <p:sp>
        <p:nvSpPr>
          <p:cNvPr id="3" name="TextBox 2">
            <a:extLst>
              <a:ext uri="{FF2B5EF4-FFF2-40B4-BE49-F238E27FC236}">
                <a16:creationId xmlns:a16="http://schemas.microsoft.com/office/drawing/2014/main" id="{514FCBC7-8463-C146-86D9-213C2F300F0B}"/>
              </a:ext>
            </a:extLst>
          </p:cNvPr>
          <p:cNvSpPr txBox="1"/>
          <p:nvPr/>
        </p:nvSpPr>
        <p:spPr>
          <a:xfrm>
            <a:off x="1600200" y="1447800"/>
            <a:ext cx="5029200" cy="369332"/>
          </a:xfrm>
          <a:prstGeom prst="rect">
            <a:avLst/>
          </a:prstGeom>
          <a:noFill/>
        </p:spPr>
        <p:txBody>
          <a:bodyPr wrap="square" rtlCol="0">
            <a:spAutoFit/>
          </a:bodyPr>
          <a:lstStyle/>
          <a:p>
            <a:r>
              <a:rPr lang="en-US" dirty="0"/>
              <a:t>Bobtail squid</a:t>
            </a:r>
          </a:p>
        </p:txBody>
      </p:sp>
    </p:spTree>
    <p:extLst>
      <p:ext uri="{BB962C8B-B14F-4D97-AF65-F5344CB8AC3E}">
        <p14:creationId xmlns:p14="http://schemas.microsoft.com/office/powerpoint/2010/main" val="1827936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44AED5-1DC8-FE43-9A95-D1C5D50B91ED}"/>
              </a:ext>
            </a:extLst>
          </p:cNvPr>
          <p:cNvSpPr>
            <a:spLocks noGrp="1"/>
          </p:cNvSpPr>
          <p:nvPr>
            <p:ph type="title"/>
          </p:nvPr>
        </p:nvSpPr>
        <p:spPr/>
        <p:txBody>
          <a:bodyPr/>
          <a:lstStyle/>
          <a:p>
            <a:r>
              <a:rPr lang="en-US" dirty="0"/>
              <a:t>Symbiosis with vertebrates</a:t>
            </a:r>
          </a:p>
        </p:txBody>
      </p:sp>
      <p:sp>
        <p:nvSpPr>
          <p:cNvPr id="5" name="Content Placeholder 4">
            <a:extLst>
              <a:ext uri="{FF2B5EF4-FFF2-40B4-BE49-F238E27FC236}">
                <a16:creationId xmlns:a16="http://schemas.microsoft.com/office/drawing/2014/main" id="{DF36018E-3372-2B43-BB95-FB1069DA6856}"/>
              </a:ext>
            </a:extLst>
          </p:cNvPr>
          <p:cNvSpPr>
            <a:spLocks noGrp="1"/>
          </p:cNvSpPr>
          <p:nvPr>
            <p:ph idx="1"/>
          </p:nvPr>
        </p:nvSpPr>
        <p:spPr/>
        <p:txBody>
          <a:bodyPr>
            <a:normAutofit fontScale="92500"/>
          </a:bodyPr>
          <a:lstStyle/>
          <a:p>
            <a:r>
              <a:rPr lang="en-US" dirty="0"/>
              <a:t>Digestion-based</a:t>
            </a:r>
          </a:p>
          <a:p>
            <a:r>
              <a:rPr lang="en-US" dirty="0"/>
              <a:t>Increase ability to digest poor/difficult quality foods</a:t>
            </a:r>
          </a:p>
          <a:p>
            <a:endParaRPr lang="en-US" dirty="0"/>
          </a:p>
          <a:p>
            <a:r>
              <a:rPr lang="en-US" dirty="0"/>
              <a:t>Rumen</a:t>
            </a:r>
          </a:p>
          <a:p>
            <a:pPr lvl="1"/>
            <a:r>
              <a:rPr lang="en-US" dirty="0"/>
              <a:t>Bacteria give: digestion of cellulose, high quality protein, volatile fatty acids, B vitamins, detoxification</a:t>
            </a:r>
          </a:p>
          <a:p>
            <a:pPr lvl="1"/>
            <a:r>
              <a:rPr lang="en-US" dirty="0"/>
              <a:t>Ruminant gives: housing, waste removal, nutrients, optimal environment for growth</a:t>
            </a:r>
          </a:p>
        </p:txBody>
      </p:sp>
    </p:spTree>
    <p:extLst>
      <p:ext uri="{BB962C8B-B14F-4D97-AF65-F5344CB8AC3E}">
        <p14:creationId xmlns:p14="http://schemas.microsoft.com/office/powerpoint/2010/main" val="850439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irchman\Documents\Main Files\Book PME 2012\Individual Chapters\Chap 14 Symbiosis\Chpt 14 Figures\Fig 14.2 Rumen pathway.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57160"/>
            <a:ext cx="10134600" cy="759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931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40061298"/>
              </p:ext>
            </p:extLst>
          </p:nvPr>
        </p:nvGraphicFramePr>
        <p:xfrm>
          <a:off x="762000" y="76200"/>
          <a:ext cx="7086601" cy="6363970"/>
        </p:xfrm>
        <a:graphic>
          <a:graphicData uri="http://schemas.openxmlformats.org/drawingml/2006/table">
            <a:tbl>
              <a:tblPr firstRow="1" firstCol="1" bandRow="1">
                <a:tableStyleId>{5C22544A-7EE6-4342-B048-85BDC9FD1C3A}</a:tableStyleId>
              </a:tblPr>
              <a:tblGrid>
                <a:gridCol w="1825544">
                  <a:extLst>
                    <a:ext uri="{9D8B030D-6E8A-4147-A177-3AD203B41FA5}">
                      <a16:colId xmlns:a16="http://schemas.microsoft.com/office/drawing/2014/main" val="20000"/>
                    </a:ext>
                  </a:extLst>
                </a:gridCol>
                <a:gridCol w="3181294">
                  <a:extLst>
                    <a:ext uri="{9D8B030D-6E8A-4147-A177-3AD203B41FA5}">
                      <a16:colId xmlns:a16="http://schemas.microsoft.com/office/drawing/2014/main" val="20001"/>
                    </a:ext>
                  </a:extLst>
                </a:gridCol>
                <a:gridCol w="2079763">
                  <a:extLst>
                    <a:ext uri="{9D8B030D-6E8A-4147-A177-3AD203B41FA5}">
                      <a16:colId xmlns:a16="http://schemas.microsoft.com/office/drawing/2014/main" val="20002"/>
                    </a:ext>
                  </a:extLst>
                </a:gridCol>
              </a:tblGrid>
              <a:tr h="457200">
                <a:tc gridSpan="3">
                  <a:txBody>
                    <a:bodyPr/>
                    <a:lstStyle/>
                    <a:p>
                      <a:pPr marL="0" marR="0" algn="l">
                        <a:lnSpc>
                          <a:spcPct val="115000"/>
                        </a:lnSpc>
                        <a:spcBef>
                          <a:spcPts val="0"/>
                        </a:spcBef>
                        <a:spcAft>
                          <a:spcPts val="0"/>
                        </a:spcAft>
                      </a:pPr>
                      <a:r>
                        <a:rPr lang="en-US" sz="1100" dirty="0">
                          <a:effectLst/>
                        </a:rPr>
                        <a:t>Table 2 Sources of methane in the biosphere.  Some of the methane labeled as being from free-living methanogens is probably from gut-dwelling microbes or other symbiotic methanogens. Data from (</a:t>
                      </a:r>
                      <a:r>
                        <a:rPr lang="en-US" sz="1100" u="none" strike="noStrike" dirty="0">
                          <a:effectLst/>
                          <a:hlinkClick r:id="rId2" action="ppaction://hlinkfile" tooltip="Conrad, 2009 #16646"/>
                        </a:rPr>
                        <a:t>Conrad 2009</a:t>
                      </a:r>
                      <a:r>
                        <a:rPr lang="en-US" sz="1100" dirty="0">
                          <a:effectLst/>
                        </a:rPr>
                        <a:t>) .</a:t>
                      </a:r>
                      <a:endParaRPr lang="en-US" sz="1100" dirty="0">
                        <a:effectLst/>
                        <a:latin typeface="Times New Roman"/>
                        <a:ea typeface="Calibri"/>
                      </a:endParaRPr>
                    </a:p>
                  </a:txBody>
                  <a:tcPr marL="62236" marR="62236"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8245">
                <a:tc>
                  <a:txBody>
                    <a:bodyPr/>
                    <a:lstStyle/>
                    <a:p>
                      <a:pPr marL="0" marR="0" algn="l">
                        <a:lnSpc>
                          <a:spcPct val="115000"/>
                        </a:lnSpc>
                        <a:spcBef>
                          <a:spcPts val="0"/>
                        </a:spcBef>
                        <a:spcAft>
                          <a:spcPts val="0"/>
                        </a:spcAft>
                      </a:pPr>
                      <a:r>
                        <a:rPr lang="en-US" sz="2000" u="sng" dirty="0">
                          <a:effectLst/>
                        </a:rPr>
                        <a:t>Process</a:t>
                      </a:r>
                      <a:endParaRPr lang="en-US" sz="2000" dirty="0">
                        <a:effectLst/>
                        <a:latin typeface="Times New Roman"/>
                        <a:ea typeface="Calibri"/>
                      </a:endParaRPr>
                    </a:p>
                  </a:txBody>
                  <a:tcPr marL="62236" marR="62236" marT="0" marB="0" anchor="b"/>
                </a:tc>
                <a:tc>
                  <a:txBody>
                    <a:bodyPr/>
                    <a:lstStyle/>
                    <a:p>
                      <a:pPr marL="0" marR="0" algn="l">
                        <a:lnSpc>
                          <a:spcPct val="115000"/>
                        </a:lnSpc>
                        <a:spcBef>
                          <a:spcPts val="0"/>
                        </a:spcBef>
                        <a:spcAft>
                          <a:spcPts val="0"/>
                        </a:spcAft>
                      </a:pPr>
                      <a:r>
                        <a:rPr lang="en-US" sz="2000" u="sng">
                          <a:effectLst/>
                        </a:rPr>
                        <a:t>Source</a:t>
                      </a:r>
                      <a:endParaRPr lang="en-US" sz="2000">
                        <a:effectLst/>
                        <a:latin typeface="Times New Roman"/>
                        <a:ea typeface="Calibri"/>
                      </a:endParaRPr>
                    </a:p>
                  </a:txBody>
                  <a:tcPr marL="62236" marR="62236" marT="0" marB="0" anchor="b"/>
                </a:tc>
                <a:tc>
                  <a:txBody>
                    <a:bodyPr/>
                    <a:lstStyle/>
                    <a:p>
                      <a:pPr marL="0" marR="0" algn="l">
                        <a:lnSpc>
                          <a:spcPct val="115000"/>
                        </a:lnSpc>
                        <a:spcBef>
                          <a:spcPts val="0"/>
                        </a:spcBef>
                        <a:spcAft>
                          <a:spcPts val="0"/>
                        </a:spcAft>
                      </a:pPr>
                      <a:r>
                        <a:rPr lang="en-US" sz="2000" u="sng">
                          <a:effectLst/>
                        </a:rPr>
                        <a:t>% of Total</a:t>
                      </a:r>
                      <a:endParaRPr lang="en-US" sz="2000">
                        <a:effectLst/>
                        <a:latin typeface="Times New Roman"/>
                        <a:ea typeface="Calibri"/>
                      </a:endParaRPr>
                    </a:p>
                  </a:txBody>
                  <a:tcPr marL="62236" marR="62236" marT="0" marB="0" anchor="b"/>
                </a:tc>
                <a:extLst>
                  <a:ext uri="{0D108BD9-81ED-4DB2-BD59-A6C34878D82A}">
                    <a16:rowId xmlns:a16="http://schemas.microsoft.com/office/drawing/2014/main" val="10001"/>
                  </a:ext>
                </a:extLst>
              </a:tr>
              <a:tr h="238245">
                <a:tc rowSpan="2">
                  <a:txBody>
                    <a:bodyPr/>
                    <a:lstStyle/>
                    <a:p>
                      <a:pPr marL="0" marR="0" algn="ctr">
                        <a:lnSpc>
                          <a:spcPct val="115000"/>
                        </a:lnSpc>
                        <a:spcBef>
                          <a:spcPts val="0"/>
                        </a:spcBef>
                        <a:spcAft>
                          <a:spcPts val="0"/>
                        </a:spcAft>
                      </a:pPr>
                      <a:r>
                        <a:rPr lang="en-US" sz="2000" dirty="0">
                          <a:effectLst/>
                        </a:rPr>
                        <a:t>Symbiotic</a:t>
                      </a:r>
                    </a:p>
                    <a:p>
                      <a:pPr marL="0" marR="0" algn="ctr">
                        <a:lnSpc>
                          <a:spcPct val="115000"/>
                        </a:lnSpc>
                        <a:spcBef>
                          <a:spcPts val="0"/>
                        </a:spcBef>
                        <a:spcAft>
                          <a:spcPts val="0"/>
                        </a:spcAft>
                      </a:pPr>
                      <a:r>
                        <a:rPr lang="en-US" sz="2000" dirty="0">
                          <a:effectLst/>
                        </a:rPr>
                        <a:t> Microbes</a:t>
                      </a:r>
                      <a:endParaRPr lang="en-US" sz="2000" dirty="0">
                        <a:effectLst/>
                        <a:latin typeface="Times New Roman"/>
                        <a:ea typeface="Calibri"/>
                      </a:endParaRPr>
                    </a:p>
                  </a:txBody>
                  <a:tcPr marL="62236" marR="62236" marT="0" marB="0" anchor="ctr"/>
                </a:tc>
                <a:tc>
                  <a:txBody>
                    <a:bodyPr/>
                    <a:lstStyle/>
                    <a:p>
                      <a:pPr marL="0" marR="0" algn="l">
                        <a:lnSpc>
                          <a:spcPct val="115000"/>
                        </a:lnSpc>
                        <a:spcBef>
                          <a:spcPts val="0"/>
                        </a:spcBef>
                        <a:spcAft>
                          <a:spcPts val="0"/>
                        </a:spcAft>
                      </a:pPr>
                      <a:r>
                        <a:rPr lang="en-US" sz="2000" dirty="0">
                          <a:effectLst/>
                        </a:rPr>
                        <a:t>Ruminants</a:t>
                      </a:r>
                      <a:endParaRPr lang="en-US" sz="2000" dirty="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a:effectLst/>
                        </a:rPr>
                        <a:t>17</a:t>
                      </a:r>
                      <a:endParaRPr lang="en-US" sz="2000">
                        <a:effectLst/>
                        <a:latin typeface="Times New Roman"/>
                        <a:ea typeface="Calibri"/>
                      </a:endParaRPr>
                    </a:p>
                  </a:txBody>
                  <a:tcPr marL="62236" marR="62236" marT="0" marB="0" anchor="b"/>
                </a:tc>
                <a:extLst>
                  <a:ext uri="{0D108BD9-81ED-4DB2-BD59-A6C34878D82A}">
                    <a16:rowId xmlns:a16="http://schemas.microsoft.com/office/drawing/2014/main" val="10002"/>
                  </a:ext>
                </a:extLst>
              </a:tr>
              <a:tr h="238245">
                <a:tc vMerge="1">
                  <a:txBody>
                    <a:bodyPr/>
                    <a:lstStyle/>
                    <a:p>
                      <a:endParaRPr lang="en-US"/>
                    </a:p>
                  </a:txBody>
                  <a:tcPr/>
                </a:tc>
                <a:tc>
                  <a:txBody>
                    <a:bodyPr/>
                    <a:lstStyle/>
                    <a:p>
                      <a:pPr marL="0" marR="0" algn="l">
                        <a:lnSpc>
                          <a:spcPct val="115000"/>
                        </a:lnSpc>
                        <a:spcBef>
                          <a:spcPts val="0"/>
                        </a:spcBef>
                        <a:spcAft>
                          <a:spcPts val="0"/>
                        </a:spcAft>
                      </a:pPr>
                      <a:r>
                        <a:rPr lang="en-US" sz="2000" dirty="0">
                          <a:effectLst/>
                        </a:rPr>
                        <a:t>Termites</a:t>
                      </a:r>
                      <a:endParaRPr lang="en-US" sz="2000" dirty="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u="sng" dirty="0">
                          <a:effectLst/>
                        </a:rPr>
                        <a:t>3</a:t>
                      </a:r>
                      <a:endParaRPr lang="en-US" sz="2000" u="sng" dirty="0">
                        <a:effectLst/>
                        <a:latin typeface="Times New Roman"/>
                        <a:ea typeface="Calibri"/>
                      </a:endParaRPr>
                    </a:p>
                  </a:txBody>
                  <a:tcPr marL="62236" marR="62236" marT="0" marB="0" anchor="b"/>
                </a:tc>
                <a:extLst>
                  <a:ext uri="{0D108BD9-81ED-4DB2-BD59-A6C34878D82A}">
                    <a16:rowId xmlns:a16="http://schemas.microsoft.com/office/drawing/2014/main" val="10003"/>
                  </a:ext>
                </a:extLst>
              </a:tr>
              <a:tr h="238245">
                <a:tc>
                  <a:txBody>
                    <a:bodyPr/>
                    <a:lstStyle/>
                    <a:p>
                      <a:pPr marL="0" marR="0" algn="l">
                        <a:lnSpc>
                          <a:spcPct val="115000"/>
                        </a:lnSpc>
                        <a:spcBef>
                          <a:spcPts val="0"/>
                        </a:spcBef>
                        <a:spcAft>
                          <a:spcPts val="0"/>
                        </a:spcAft>
                      </a:pPr>
                      <a:r>
                        <a:rPr lang="en-US" sz="2000">
                          <a:effectLst/>
                        </a:rPr>
                        <a:t>  Subtotal</a:t>
                      </a:r>
                      <a:endParaRPr lang="en-US" sz="2000">
                        <a:effectLst/>
                        <a:latin typeface="Times New Roman"/>
                        <a:ea typeface="Calibri"/>
                      </a:endParaRPr>
                    </a:p>
                  </a:txBody>
                  <a:tcPr marL="62236" marR="62236" marT="0" marB="0" anchor="b"/>
                </a:tc>
                <a:tc>
                  <a:txBody>
                    <a:bodyPr/>
                    <a:lstStyle/>
                    <a:p>
                      <a:pPr algn="l"/>
                      <a:endParaRPr lang="en-US" sz="2000" dirty="0">
                        <a:effectLst/>
                        <a:latin typeface="Times New Roman"/>
                      </a:endParaRPr>
                    </a:p>
                  </a:txBody>
                  <a:tcPr marL="62236" marR="62236" marT="0" marB="0" anchor="b"/>
                </a:tc>
                <a:tc>
                  <a:txBody>
                    <a:bodyPr/>
                    <a:lstStyle/>
                    <a:p>
                      <a:pPr marL="0" marR="0" algn="r">
                        <a:lnSpc>
                          <a:spcPct val="115000"/>
                        </a:lnSpc>
                        <a:spcBef>
                          <a:spcPts val="0"/>
                        </a:spcBef>
                        <a:spcAft>
                          <a:spcPts val="0"/>
                        </a:spcAft>
                      </a:pPr>
                      <a:r>
                        <a:rPr lang="en-US" sz="2000">
                          <a:effectLst/>
                        </a:rPr>
                        <a:t>20</a:t>
                      </a:r>
                      <a:endParaRPr lang="en-US" sz="2000">
                        <a:effectLst/>
                        <a:latin typeface="Times New Roman"/>
                        <a:ea typeface="Calibri"/>
                      </a:endParaRPr>
                    </a:p>
                  </a:txBody>
                  <a:tcPr marL="62236" marR="62236" marT="0" marB="0" anchor="b"/>
                </a:tc>
                <a:extLst>
                  <a:ext uri="{0D108BD9-81ED-4DB2-BD59-A6C34878D82A}">
                    <a16:rowId xmlns:a16="http://schemas.microsoft.com/office/drawing/2014/main" val="10004"/>
                  </a:ext>
                </a:extLst>
              </a:tr>
              <a:tr h="226592">
                <a:tc>
                  <a:txBody>
                    <a:bodyPr/>
                    <a:lstStyle/>
                    <a:p>
                      <a:pPr algn="l"/>
                      <a:endParaRPr lang="en-US" sz="2000">
                        <a:effectLst/>
                        <a:latin typeface="Times New Roman"/>
                      </a:endParaRPr>
                    </a:p>
                  </a:txBody>
                  <a:tcPr marL="62236" marR="62236" marT="0" marB="0" anchor="b"/>
                </a:tc>
                <a:tc>
                  <a:txBody>
                    <a:bodyPr/>
                    <a:lstStyle/>
                    <a:p>
                      <a:pPr algn="l"/>
                      <a:endParaRPr lang="en-US" sz="2000" dirty="0">
                        <a:effectLst/>
                        <a:latin typeface="Times New Roman"/>
                      </a:endParaRPr>
                    </a:p>
                  </a:txBody>
                  <a:tcPr marL="62236" marR="62236" marT="0" marB="0" anchor="b"/>
                </a:tc>
                <a:tc>
                  <a:txBody>
                    <a:bodyPr/>
                    <a:lstStyle/>
                    <a:p>
                      <a:pPr algn="l"/>
                      <a:endParaRPr lang="en-US" sz="2000">
                        <a:effectLst/>
                        <a:latin typeface="Times New Roman"/>
                      </a:endParaRPr>
                    </a:p>
                  </a:txBody>
                  <a:tcPr marL="62236" marR="62236" marT="0" marB="0" anchor="b"/>
                </a:tc>
                <a:extLst>
                  <a:ext uri="{0D108BD9-81ED-4DB2-BD59-A6C34878D82A}">
                    <a16:rowId xmlns:a16="http://schemas.microsoft.com/office/drawing/2014/main" val="10005"/>
                  </a:ext>
                </a:extLst>
              </a:tr>
              <a:tr h="238245">
                <a:tc rowSpan="7">
                  <a:txBody>
                    <a:bodyPr/>
                    <a:lstStyle/>
                    <a:p>
                      <a:pPr marL="0" marR="0" algn="ctr">
                        <a:lnSpc>
                          <a:spcPct val="115000"/>
                        </a:lnSpc>
                        <a:spcBef>
                          <a:spcPts val="0"/>
                        </a:spcBef>
                        <a:spcAft>
                          <a:spcPts val="0"/>
                        </a:spcAft>
                      </a:pPr>
                      <a:r>
                        <a:rPr lang="en-US" sz="2000">
                          <a:effectLst/>
                        </a:rPr>
                        <a:t>Free-living</a:t>
                      </a:r>
                    </a:p>
                    <a:p>
                      <a:pPr marL="0" marR="0" algn="ctr">
                        <a:lnSpc>
                          <a:spcPct val="115000"/>
                        </a:lnSpc>
                        <a:spcBef>
                          <a:spcPts val="0"/>
                        </a:spcBef>
                        <a:spcAft>
                          <a:spcPts val="0"/>
                        </a:spcAft>
                      </a:pPr>
                      <a:r>
                        <a:rPr lang="en-US" sz="2000">
                          <a:effectLst/>
                        </a:rPr>
                        <a:t>Microbes</a:t>
                      </a:r>
                      <a:endParaRPr lang="en-US" sz="2000">
                        <a:effectLst/>
                        <a:latin typeface="Times New Roman"/>
                        <a:ea typeface="Calibri"/>
                      </a:endParaRPr>
                    </a:p>
                  </a:txBody>
                  <a:tcPr marL="62236" marR="62236" marT="0" marB="0" anchor="ctr"/>
                </a:tc>
                <a:tc>
                  <a:txBody>
                    <a:bodyPr/>
                    <a:lstStyle/>
                    <a:p>
                      <a:pPr marL="0" marR="0" algn="l">
                        <a:lnSpc>
                          <a:spcPct val="115000"/>
                        </a:lnSpc>
                        <a:spcBef>
                          <a:spcPts val="0"/>
                        </a:spcBef>
                        <a:spcAft>
                          <a:spcPts val="0"/>
                        </a:spcAft>
                      </a:pPr>
                      <a:r>
                        <a:rPr lang="en-US" sz="2000" dirty="0">
                          <a:effectLst/>
                        </a:rPr>
                        <a:t>Wetlands</a:t>
                      </a:r>
                      <a:endParaRPr lang="en-US" sz="2000" dirty="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dirty="0">
                          <a:effectLst/>
                        </a:rPr>
                        <a:t>23</a:t>
                      </a:r>
                      <a:endParaRPr lang="en-US" sz="2000" dirty="0">
                        <a:effectLst/>
                        <a:latin typeface="Times New Roman"/>
                        <a:ea typeface="Calibri"/>
                      </a:endParaRPr>
                    </a:p>
                  </a:txBody>
                  <a:tcPr marL="62236" marR="62236" marT="0" marB="0" anchor="b"/>
                </a:tc>
                <a:extLst>
                  <a:ext uri="{0D108BD9-81ED-4DB2-BD59-A6C34878D82A}">
                    <a16:rowId xmlns:a16="http://schemas.microsoft.com/office/drawing/2014/main" val="10006"/>
                  </a:ext>
                </a:extLst>
              </a:tr>
              <a:tr h="238245">
                <a:tc vMerge="1">
                  <a:txBody>
                    <a:bodyPr/>
                    <a:lstStyle/>
                    <a:p>
                      <a:endParaRPr lang="en-US"/>
                    </a:p>
                  </a:txBody>
                  <a:tcPr/>
                </a:tc>
                <a:tc>
                  <a:txBody>
                    <a:bodyPr/>
                    <a:lstStyle/>
                    <a:p>
                      <a:pPr marL="0" marR="0" algn="l">
                        <a:lnSpc>
                          <a:spcPct val="115000"/>
                        </a:lnSpc>
                        <a:spcBef>
                          <a:spcPts val="0"/>
                        </a:spcBef>
                        <a:spcAft>
                          <a:spcPts val="0"/>
                        </a:spcAft>
                      </a:pPr>
                      <a:r>
                        <a:rPr lang="en-US" sz="2000" dirty="0">
                          <a:effectLst/>
                        </a:rPr>
                        <a:t>Rice fields</a:t>
                      </a:r>
                      <a:endParaRPr lang="en-US" sz="2000" dirty="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dirty="0">
                          <a:effectLst/>
                        </a:rPr>
                        <a:t>10</a:t>
                      </a:r>
                      <a:endParaRPr lang="en-US" sz="2000" dirty="0">
                        <a:effectLst/>
                        <a:latin typeface="Times New Roman"/>
                        <a:ea typeface="Calibri"/>
                      </a:endParaRPr>
                    </a:p>
                  </a:txBody>
                  <a:tcPr marL="62236" marR="62236" marT="0" marB="0" anchor="b"/>
                </a:tc>
                <a:extLst>
                  <a:ext uri="{0D108BD9-81ED-4DB2-BD59-A6C34878D82A}">
                    <a16:rowId xmlns:a16="http://schemas.microsoft.com/office/drawing/2014/main" val="10007"/>
                  </a:ext>
                </a:extLst>
              </a:tr>
              <a:tr h="238245">
                <a:tc vMerge="1">
                  <a:txBody>
                    <a:bodyPr/>
                    <a:lstStyle/>
                    <a:p>
                      <a:endParaRPr lang="en-US"/>
                    </a:p>
                  </a:txBody>
                  <a:tcPr/>
                </a:tc>
                <a:tc>
                  <a:txBody>
                    <a:bodyPr/>
                    <a:lstStyle/>
                    <a:p>
                      <a:pPr marL="0" marR="0" algn="l">
                        <a:lnSpc>
                          <a:spcPct val="115000"/>
                        </a:lnSpc>
                        <a:spcBef>
                          <a:spcPts val="0"/>
                        </a:spcBef>
                        <a:spcAft>
                          <a:spcPts val="0"/>
                        </a:spcAft>
                      </a:pPr>
                      <a:r>
                        <a:rPr lang="en-US" sz="2000" dirty="0">
                          <a:effectLst/>
                        </a:rPr>
                        <a:t>Landfills</a:t>
                      </a:r>
                      <a:endParaRPr lang="en-US" sz="2000" dirty="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dirty="0">
                          <a:effectLst/>
                        </a:rPr>
                        <a:t>7</a:t>
                      </a:r>
                      <a:endParaRPr lang="en-US" sz="2000" dirty="0">
                        <a:effectLst/>
                        <a:latin typeface="Times New Roman"/>
                        <a:ea typeface="Calibri"/>
                      </a:endParaRPr>
                    </a:p>
                  </a:txBody>
                  <a:tcPr marL="62236" marR="62236" marT="0" marB="0" anchor="b"/>
                </a:tc>
                <a:extLst>
                  <a:ext uri="{0D108BD9-81ED-4DB2-BD59-A6C34878D82A}">
                    <a16:rowId xmlns:a16="http://schemas.microsoft.com/office/drawing/2014/main" val="10008"/>
                  </a:ext>
                </a:extLst>
              </a:tr>
              <a:tr h="238245">
                <a:tc vMerge="1">
                  <a:txBody>
                    <a:bodyPr/>
                    <a:lstStyle/>
                    <a:p>
                      <a:endParaRPr lang="en-US"/>
                    </a:p>
                  </a:txBody>
                  <a:tcPr/>
                </a:tc>
                <a:tc>
                  <a:txBody>
                    <a:bodyPr/>
                    <a:lstStyle/>
                    <a:p>
                      <a:pPr marL="0" marR="0" algn="l">
                        <a:lnSpc>
                          <a:spcPct val="115000"/>
                        </a:lnSpc>
                        <a:spcBef>
                          <a:spcPts val="0"/>
                        </a:spcBef>
                        <a:spcAft>
                          <a:spcPts val="0"/>
                        </a:spcAft>
                      </a:pPr>
                      <a:r>
                        <a:rPr lang="en-US" sz="2000" dirty="0">
                          <a:effectLst/>
                        </a:rPr>
                        <a:t>Plants</a:t>
                      </a:r>
                      <a:endParaRPr lang="en-US" sz="2000" dirty="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dirty="0">
                          <a:effectLst/>
                        </a:rPr>
                        <a:t>6</a:t>
                      </a:r>
                      <a:endParaRPr lang="en-US" sz="2000" dirty="0">
                        <a:effectLst/>
                        <a:latin typeface="Times New Roman"/>
                        <a:ea typeface="Calibri"/>
                      </a:endParaRPr>
                    </a:p>
                  </a:txBody>
                  <a:tcPr marL="62236" marR="62236" marT="0" marB="0" anchor="b"/>
                </a:tc>
                <a:extLst>
                  <a:ext uri="{0D108BD9-81ED-4DB2-BD59-A6C34878D82A}">
                    <a16:rowId xmlns:a16="http://schemas.microsoft.com/office/drawing/2014/main" val="10009"/>
                  </a:ext>
                </a:extLst>
              </a:tr>
              <a:tr h="238245">
                <a:tc vMerge="1">
                  <a:txBody>
                    <a:bodyPr/>
                    <a:lstStyle/>
                    <a:p>
                      <a:endParaRPr lang="en-US"/>
                    </a:p>
                  </a:txBody>
                  <a:tcPr/>
                </a:tc>
                <a:tc>
                  <a:txBody>
                    <a:bodyPr/>
                    <a:lstStyle/>
                    <a:p>
                      <a:pPr marL="0" marR="0" algn="l">
                        <a:lnSpc>
                          <a:spcPct val="115000"/>
                        </a:lnSpc>
                        <a:spcBef>
                          <a:spcPts val="0"/>
                        </a:spcBef>
                        <a:spcAft>
                          <a:spcPts val="0"/>
                        </a:spcAft>
                      </a:pPr>
                      <a:r>
                        <a:rPr lang="en-US" sz="2000">
                          <a:effectLst/>
                        </a:rPr>
                        <a:t>Sewage treatment</a:t>
                      </a:r>
                      <a:endParaRPr lang="en-US" sz="200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dirty="0">
                          <a:effectLst/>
                        </a:rPr>
                        <a:t>4</a:t>
                      </a:r>
                      <a:endParaRPr lang="en-US" sz="2000" dirty="0">
                        <a:effectLst/>
                        <a:latin typeface="Times New Roman"/>
                        <a:ea typeface="Calibri"/>
                      </a:endParaRPr>
                    </a:p>
                  </a:txBody>
                  <a:tcPr marL="62236" marR="62236" marT="0" marB="0" anchor="b"/>
                </a:tc>
                <a:extLst>
                  <a:ext uri="{0D108BD9-81ED-4DB2-BD59-A6C34878D82A}">
                    <a16:rowId xmlns:a16="http://schemas.microsoft.com/office/drawing/2014/main" val="10010"/>
                  </a:ext>
                </a:extLst>
              </a:tr>
              <a:tr h="238245">
                <a:tc vMerge="1">
                  <a:txBody>
                    <a:bodyPr/>
                    <a:lstStyle/>
                    <a:p>
                      <a:endParaRPr lang="en-US"/>
                    </a:p>
                  </a:txBody>
                  <a:tcPr/>
                </a:tc>
                <a:tc>
                  <a:txBody>
                    <a:bodyPr/>
                    <a:lstStyle/>
                    <a:p>
                      <a:pPr marL="0" marR="0" algn="l">
                        <a:lnSpc>
                          <a:spcPct val="115000"/>
                        </a:lnSpc>
                        <a:spcBef>
                          <a:spcPts val="0"/>
                        </a:spcBef>
                        <a:spcAft>
                          <a:spcPts val="0"/>
                        </a:spcAft>
                      </a:pPr>
                      <a:r>
                        <a:rPr lang="en-US" sz="2000">
                          <a:effectLst/>
                        </a:rPr>
                        <a:t>Gas hydrates</a:t>
                      </a:r>
                      <a:endParaRPr lang="en-US" sz="200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dirty="0">
                          <a:effectLst/>
                        </a:rPr>
                        <a:t>3</a:t>
                      </a:r>
                      <a:endParaRPr lang="en-US" sz="2000" dirty="0">
                        <a:effectLst/>
                        <a:latin typeface="Times New Roman"/>
                        <a:ea typeface="Calibri"/>
                      </a:endParaRPr>
                    </a:p>
                  </a:txBody>
                  <a:tcPr marL="62236" marR="62236" marT="0" marB="0" anchor="b"/>
                </a:tc>
                <a:extLst>
                  <a:ext uri="{0D108BD9-81ED-4DB2-BD59-A6C34878D82A}">
                    <a16:rowId xmlns:a16="http://schemas.microsoft.com/office/drawing/2014/main" val="10011"/>
                  </a:ext>
                </a:extLst>
              </a:tr>
              <a:tr h="238245">
                <a:tc vMerge="1">
                  <a:txBody>
                    <a:bodyPr/>
                    <a:lstStyle/>
                    <a:p>
                      <a:endParaRPr lang="en-US"/>
                    </a:p>
                  </a:txBody>
                  <a:tcPr/>
                </a:tc>
                <a:tc>
                  <a:txBody>
                    <a:bodyPr/>
                    <a:lstStyle/>
                    <a:p>
                      <a:pPr marL="0" marR="0" algn="l">
                        <a:lnSpc>
                          <a:spcPct val="115000"/>
                        </a:lnSpc>
                        <a:spcBef>
                          <a:spcPts val="0"/>
                        </a:spcBef>
                        <a:spcAft>
                          <a:spcPts val="0"/>
                        </a:spcAft>
                      </a:pPr>
                      <a:r>
                        <a:rPr lang="en-US" sz="2000">
                          <a:effectLst/>
                        </a:rPr>
                        <a:t>Oceans</a:t>
                      </a:r>
                      <a:endParaRPr lang="en-US" sz="200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u="sng" dirty="0">
                          <a:effectLst/>
                        </a:rPr>
                        <a:t>3</a:t>
                      </a:r>
                      <a:endParaRPr lang="en-US" sz="2000" u="sng" dirty="0">
                        <a:effectLst/>
                        <a:latin typeface="Times New Roman"/>
                        <a:ea typeface="Calibri"/>
                      </a:endParaRPr>
                    </a:p>
                  </a:txBody>
                  <a:tcPr marL="62236" marR="62236" marT="0" marB="0" anchor="b"/>
                </a:tc>
                <a:extLst>
                  <a:ext uri="{0D108BD9-81ED-4DB2-BD59-A6C34878D82A}">
                    <a16:rowId xmlns:a16="http://schemas.microsoft.com/office/drawing/2014/main" val="10012"/>
                  </a:ext>
                </a:extLst>
              </a:tr>
              <a:tr h="238245">
                <a:tc>
                  <a:txBody>
                    <a:bodyPr/>
                    <a:lstStyle/>
                    <a:p>
                      <a:pPr marL="0" marR="0" algn="l">
                        <a:lnSpc>
                          <a:spcPct val="115000"/>
                        </a:lnSpc>
                        <a:spcBef>
                          <a:spcPts val="0"/>
                        </a:spcBef>
                        <a:spcAft>
                          <a:spcPts val="0"/>
                        </a:spcAft>
                      </a:pPr>
                      <a:r>
                        <a:rPr lang="en-US" sz="2000">
                          <a:effectLst/>
                        </a:rPr>
                        <a:t>   Subtotal</a:t>
                      </a:r>
                      <a:endParaRPr lang="en-US" sz="2000">
                        <a:effectLst/>
                        <a:latin typeface="Times New Roman"/>
                        <a:ea typeface="Calibri"/>
                      </a:endParaRPr>
                    </a:p>
                  </a:txBody>
                  <a:tcPr marL="62236" marR="62236" marT="0" marB="0" anchor="b"/>
                </a:tc>
                <a:tc>
                  <a:txBody>
                    <a:bodyPr/>
                    <a:lstStyle/>
                    <a:p>
                      <a:pPr algn="l"/>
                      <a:endParaRPr lang="en-US" sz="2000">
                        <a:effectLst/>
                        <a:latin typeface="Times New Roman"/>
                      </a:endParaRPr>
                    </a:p>
                  </a:txBody>
                  <a:tcPr marL="62236" marR="62236" marT="0" marB="0" anchor="b"/>
                </a:tc>
                <a:tc>
                  <a:txBody>
                    <a:bodyPr/>
                    <a:lstStyle/>
                    <a:p>
                      <a:pPr marL="0" marR="0" algn="r">
                        <a:lnSpc>
                          <a:spcPct val="115000"/>
                        </a:lnSpc>
                        <a:spcBef>
                          <a:spcPts val="0"/>
                        </a:spcBef>
                        <a:spcAft>
                          <a:spcPts val="0"/>
                        </a:spcAft>
                      </a:pPr>
                      <a:r>
                        <a:rPr lang="en-US" sz="2000" dirty="0">
                          <a:effectLst/>
                        </a:rPr>
                        <a:t>56</a:t>
                      </a:r>
                      <a:endParaRPr lang="en-US" sz="2000" dirty="0">
                        <a:effectLst/>
                        <a:latin typeface="Times New Roman"/>
                        <a:ea typeface="Calibri"/>
                      </a:endParaRPr>
                    </a:p>
                  </a:txBody>
                  <a:tcPr marL="62236" marR="62236" marT="0" marB="0" anchor="b"/>
                </a:tc>
                <a:extLst>
                  <a:ext uri="{0D108BD9-81ED-4DB2-BD59-A6C34878D82A}">
                    <a16:rowId xmlns:a16="http://schemas.microsoft.com/office/drawing/2014/main" val="10013"/>
                  </a:ext>
                </a:extLst>
              </a:tr>
              <a:tr h="215802">
                <a:tc>
                  <a:txBody>
                    <a:bodyPr/>
                    <a:lstStyle/>
                    <a:p>
                      <a:pPr algn="l"/>
                      <a:endParaRPr lang="en-US" sz="2000">
                        <a:effectLst/>
                        <a:latin typeface="Times New Roman"/>
                      </a:endParaRPr>
                    </a:p>
                  </a:txBody>
                  <a:tcPr marL="62236" marR="62236" marT="0" marB="0" anchor="b"/>
                </a:tc>
                <a:tc>
                  <a:txBody>
                    <a:bodyPr/>
                    <a:lstStyle/>
                    <a:p>
                      <a:pPr algn="l"/>
                      <a:endParaRPr lang="en-US" sz="2000">
                        <a:effectLst/>
                        <a:latin typeface="Times New Roman"/>
                      </a:endParaRPr>
                    </a:p>
                  </a:txBody>
                  <a:tcPr marL="62236" marR="62236" marT="0" marB="0" anchor="b"/>
                </a:tc>
                <a:tc>
                  <a:txBody>
                    <a:bodyPr/>
                    <a:lstStyle/>
                    <a:p>
                      <a:pPr algn="l"/>
                      <a:endParaRPr lang="en-US" sz="2000" dirty="0">
                        <a:effectLst/>
                        <a:latin typeface="Times New Roman"/>
                      </a:endParaRPr>
                    </a:p>
                  </a:txBody>
                  <a:tcPr marL="62236" marR="62236" marT="0" marB="0" anchor="b"/>
                </a:tc>
                <a:extLst>
                  <a:ext uri="{0D108BD9-81ED-4DB2-BD59-A6C34878D82A}">
                    <a16:rowId xmlns:a16="http://schemas.microsoft.com/office/drawing/2014/main" val="10014"/>
                  </a:ext>
                </a:extLst>
              </a:tr>
              <a:tr h="238245">
                <a:tc rowSpan="2">
                  <a:txBody>
                    <a:bodyPr/>
                    <a:lstStyle/>
                    <a:p>
                      <a:pPr marL="0" marR="0" algn="ctr">
                        <a:lnSpc>
                          <a:spcPct val="115000"/>
                        </a:lnSpc>
                        <a:spcBef>
                          <a:spcPts val="0"/>
                        </a:spcBef>
                        <a:spcAft>
                          <a:spcPts val="0"/>
                        </a:spcAft>
                      </a:pPr>
                      <a:r>
                        <a:rPr lang="en-US" sz="2000">
                          <a:effectLst/>
                        </a:rPr>
                        <a:t>Not by microbes</a:t>
                      </a:r>
                      <a:endParaRPr lang="en-US" sz="2000">
                        <a:effectLst/>
                        <a:latin typeface="Times New Roman"/>
                        <a:ea typeface="Calibri"/>
                      </a:endParaRPr>
                    </a:p>
                  </a:txBody>
                  <a:tcPr marL="62236" marR="62236" marT="0" marB="0" anchor="ctr"/>
                </a:tc>
                <a:tc>
                  <a:txBody>
                    <a:bodyPr/>
                    <a:lstStyle/>
                    <a:p>
                      <a:pPr marL="0" marR="0" algn="l">
                        <a:lnSpc>
                          <a:spcPct val="115000"/>
                        </a:lnSpc>
                        <a:spcBef>
                          <a:spcPts val="0"/>
                        </a:spcBef>
                        <a:spcAft>
                          <a:spcPts val="0"/>
                        </a:spcAft>
                      </a:pPr>
                      <a:r>
                        <a:rPr lang="en-US" sz="2000">
                          <a:effectLst/>
                        </a:rPr>
                        <a:t>Fossil fuels</a:t>
                      </a:r>
                      <a:endParaRPr lang="en-US" sz="200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dirty="0">
                          <a:effectLst/>
                        </a:rPr>
                        <a:t>18</a:t>
                      </a:r>
                      <a:endParaRPr lang="en-US" sz="2000" dirty="0">
                        <a:effectLst/>
                        <a:latin typeface="Times New Roman"/>
                        <a:ea typeface="Calibri"/>
                      </a:endParaRPr>
                    </a:p>
                  </a:txBody>
                  <a:tcPr marL="62236" marR="62236" marT="0" marB="0" anchor="b"/>
                </a:tc>
                <a:extLst>
                  <a:ext uri="{0D108BD9-81ED-4DB2-BD59-A6C34878D82A}">
                    <a16:rowId xmlns:a16="http://schemas.microsoft.com/office/drawing/2014/main" val="10015"/>
                  </a:ext>
                </a:extLst>
              </a:tr>
              <a:tr h="238245">
                <a:tc vMerge="1">
                  <a:txBody>
                    <a:bodyPr/>
                    <a:lstStyle/>
                    <a:p>
                      <a:endParaRPr lang="en-US"/>
                    </a:p>
                  </a:txBody>
                  <a:tcPr/>
                </a:tc>
                <a:tc>
                  <a:txBody>
                    <a:bodyPr/>
                    <a:lstStyle/>
                    <a:p>
                      <a:pPr marL="0" marR="0" algn="l">
                        <a:lnSpc>
                          <a:spcPct val="115000"/>
                        </a:lnSpc>
                        <a:spcBef>
                          <a:spcPts val="0"/>
                        </a:spcBef>
                        <a:spcAft>
                          <a:spcPts val="0"/>
                        </a:spcAft>
                      </a:pPr>
                      <a:r>
                        <a:rPr lang="en-US" sz="2000">
                          <a:effectLst/>
                        </a:rPr>
                        <a:t>Biomass burning</a:t>
                      </a:r>
                      <a:endParaRPr lang="en-US" sz="200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dirty="0">
                          <a:effectLst/>
                        </a:rPr>
                        <a:t>7</a:t>
                      </a:r>
                      <a:endParaRPr lang="en-US" sz="2000" dirty="0">
                        <a:effectLst/>
                        <a:latin typeface="Times New Roman"/>
                        <a:ea typeface="Calibri"/>
                      </a:endParaRPr>
                    </a:p>
                  </a:txBody>
                  <a:tcPr marL="62236" marR="62236" marT="0" marB="0" anchor="b"/>
                </a:tc>
                <a:extLst>
                  <a:ext uri="{0D108BD9-81ED-4DB2-BD59-A6C34878D82A}">
                    <a16:rowId xmlns:a16="http://schemas.microsoft.com/office/drawing/2014/main" val="10016"/>
                  </a:ext>
                </a:extLst>
              </a:tr>
              <a:tr h="238245">
                <a:tc>
                  <a:txBody>
                    <a:bodyPr/>
                    <a:lstStyle/>
                    <a:p>
                      <a:pPr marL="0" marR="0" algn="l">
                        <a:lnSpc>
                          <a:spcPct val="115000"/>
                        </a:lnSpc>
                        <a:spcBef>
                          <a:spcPts val="0"/>
                        </a:spcBef>
                        <a:spcAft>
                          <a:spcPts val="0"/>
                        </a:spcAft>
                      </a:pPr>
                      <a:r>
                        <a:rPr lang="en-US" sz="2000">
                          <a:effectLst/>
                        </a:rPr>
                        <a:t>   Subtotal</a:t>
                      </a:r>
                      <a:endParaRPr lang="en-US" sz="2000">
                        <a:effectLst/>
                        <a:latin typeface="Times New Roman"/>
                        <a:ea typeface="Calibri"/>
                      </a:endParaRPr>
                    </a:p>
                  </a:txBody>
                  <a:tcPr marL="62236" marR="62236" marT="0" marB="0" anchor="b"/>
                </a:tc>
                <a:tc>
                  <a:txBody>
                    <a:bodyPr/>
                    <a:lstStyle/>
                    <a:p>
                      <a:pPr algn="l"/>
                      <a:endParaRPr lang="en-US" sz="2000">
                        <a:effectLst/>
                        <a:latin typeface="Times New Roman"/>
                      </a:endParaRPr>
                    </a:p>
                  </a:txBody>
                  <a:tcPr marL="62236" marR="62236" marT="0" marB="0" anchor="b"/>
                </a:tc>
                <a:tc>
                  <a:txBody>
                    <a:bodyPr/>
                    <a:lstStyle/>
                    <a:p>
                      <a:pPr marL="0" marR="0" algn="r">
                        <a:lnSpc>
                          <a:spcPct val="115000"/>
                        </a:lnSpc>
                        <a:spcBef>
                          <a:spcPts val="0"/>
                        </a:spcBef>
                        <a:spcAft>
                          <a:spcPts val="0"/>
                        </a:spcAft>
                      </a:pPr>
                      <a:r>
                        <a:rPr lang="en-US" sz="2000" u="sng" dirty="0">
                          <a:effectLst/>
                        </a:rPr>
                        <a:t>25</a:t>
                      </a:r>
                      <a:endParaRPr lang="en-US" sz="2000" u="sng" dirty="0">
                        <a:effectLst/>
                        <a:latin typeface="Times New Roman"/>
                        <a:ea typeface="Calibri"/>
                      </a:endParaRPr>
                    </a:p>
                  </a:txBody>
                  <a:tcPr marL="62236" marR="62236" marT="0" marB="0" anchor="b"/>
                </a:tc>
                <a:extLst>
                  <a:ext uri="{0D108BD9-81ED-4DB2-BD59-A6C34878D82A}">
                    <a16:rowId xmlns:a16="http://schemas.microsoft.com/office/drawing/2014/main" val="10017"/>
                  </a:ext>
                </a:extLst>
              </a:tr>
              <a:tr h="238245">
                <a:tc>
                  <a:txBody>
                    <a:bodyPr/>
                    <a:lstStyle/>
                    <a:p>
                      <a:pPr algn="l"/>
                      <a:endParaRPr lang="en-US" sz="2000" dirty="0">
                        <a:effectLst/>
                        <a:latin typeface="Times New Roman"/>
                      </a:endParaRPr>
                    </a:p>
                  </a:txBody>
                  <a:tcPr marL="62236" marR="62236" marT="0" marB="0" anchor="b"/>
                </a:tc>
                <a:tc>
                  <a:txBody>
                    <a:bodyPr/>
                    <a:lstStyle/>
                    <a:p>
                      <a:pPr marL="0" marR="0" algn="l">
                        <a:lnSpc>
                          <a:spcPct val="115000"/>
                        </a:lnSpc>
                        <a:spcBef>
                          <a:spcPts val="0"/>
                        </a:spcBef>
                        <a:spcAft>
                          <a:spcPts val="0"/>
                        </a:spcAft>
                      </a:pPr>
                      <a:r>
                        <a:rPr lang="en-US" sz="2000">
                          <a:effectLst/>
                        </a:rPr>
                        <a:t>Total</a:t>
                      </a:r>
                      <a:endParaRPr lang="en-US" sz="2000">
                        <a:effectLst/>
                        <a:latin typeface="Times New Roman"/>
                        <a:ea typeface="Calibri"/>
                      </a:endParaRPr>
                    </a:p>
                  </a:txBody>
                  <a:tcPr marL="62236" marR="62236" marT="0" marB="0" anchor="b"/>
                </a:tc>
                <a:tc>
                  <a:txBody>
                    <a:bodyPr/>
                    <a:lstStyle/>
                    <a:p>
                      <a:pPr marL="0" marR="0" algn="r">
                        <a:lnSpc>
                          <a:spcPct val="115000"/>
                        </a:lnSpc>
                        <a:spcBef>
                          <a:spcPts val="0"/>
                        </a:spcBef>
                        <a:spcAft>
                          <a:spcPts val="0"/>
                        </a:spcAft>
                      </a:pPr>
                      <a:r>
                        <a:rPr lang="en-US" sz="2000" dirty="0">
                          <a:effectLst/>
                        </a:rPr>
                        <a:t>100</a:t>
                      </a:r>
                      <a:endParaRPr lang="en-US" sz="2000" dirty="0">
                        <a:effectLst/>
                        <a:latin typeface="Times New Roman"/>
                        <a:ea typeface="Calibri"/>
                      </a:endParaRPr>
                    </a:p>
                  </a:txBody>
                  <a:tcPr marL="62236" marR="62236" marT="0" marB="0" anchor="b"/>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456145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36B8-03D9-4446-92B4-0E9D0E5DF222}"/>
              </a:ext>
            </a:extLst>
          </p:cNvPr>
          <p:cNvSpPr>
            <a:spLocks noGrp="1"/>
          </p:cNvSpPr>
          <p:nvPr>
            <p:ph type="title"/>
          </p:nvPr>
        </p:nvSpPr>
        <p:spPr/>
        <p:txBody>
          <a:bodyPr/>
          <a:lstStyle/>
          <a:p>
            <a:r>
              <a:rPr lang="en-US" dirty="0"/>
              <a:t>Human systems</a:t>
            </a:r>
          </a:p>
        </p:txBody>
      </p:sp>
      <p:sp>
        <p:nvSpPr>
          <p:cNvPr id="3" name="Content Placeholder 2">
            <a:extLst>
              <a:ext uri="{FF2B5EF4-FFF2-40B4-BE49-F238E27FC236}">
                <a16:creationId xmlns:a16="http://schemas.microsoft.com/office/drawing/2014/main" id="{E9463916-9527-054A-B060-9F6D2818F908}"/>
              </a:ext>
            </a:extLst>
          </p:cNvPr>
          <p:cNvSpPr>
            <a:spLocks noGrp="1"/>
          </p:cNvSpPr>
          <p:nvPr>
            <p:ph idx="1"/>
          </p:nvPr>
        </p:nvSpPr>
        <p:spPr/>
        <p:txBody>
          <a:bodyPr/>
          <a:lstStyle/>
          <a:p>
            <a:r>
              <a:rPr lang="en-US" dirty="0"/>
              <a:t>Gut microbes key for health: mutualism</a:t>
            </a:r>
          </a:p>
          <a:p>
            <a:r>
              <a:rPr lang="en-US" dirty="0"/>
              <a:t>Microbes stimulate, regulate and possibly assist in developing the immune system</a:t>
            </a:r>
          </a:p>
          <a:p>
            <a:endParaRPr lang="en-US" dirty="0"/>
          </a:p>
          <a:p>
            <a:r>
              <a:rPr lang="en-US" dirty="0"/>
              <a:t>Gut microbes can do anything! </a:t>
            </a:r>
          </a:p>
          <a:p>
            <a:pPr lvl="1"/>
            <a:r>
              <a:rPr lang="en-US" dirty="0"/>
              <a:t>Depression, nervous system, digestion</a:t>
            </a:r>
          </a:p>
          <a:p>
            <a:pPr lvl="1"/>
            <a:endParaRPr lang="en-US" dirty="0"/>
          </a:p>
          <a:p>
            <a:r>
              <a:rPr lang="en-US" dirty="0"/>
              <a:t>Dysbiosis leads </a:t>
            </a:r>
            <a:r>
              <a:rPr lang="en-US"/>
              <a:t>to disease</a:t>
            </a:r>
            <a:endParaRPr lang="en-US" dirty="0"/>
          </a:p>
        </p:txBody>
      </p:sp>
    </p:spTree>
    <p:extLst>
      <p:ext uri="{BB962C8B-B14F-4D97-AF65-F5344CB8AC3E}">
        <p14:creationId xmlns:p14="http://schemas.microsoft.com/office/powerpoint/2010/main" val="1477056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AFD8-3D00-014D-87C0-4B9A67D79A59}"/>
              </a:ext>
            </a:extLst>
          </p:cNvPr>
          <p:cNvSpPr>
            <a:spLocks noGrp="1"/>
          </p:cNvSpPr>
          <p:nvPr>
            <p:ph type="title"/>
          </p:nvPr>
        </p:nvSpPr>
        <p:spPr/>
        <p:txBody>
          <a:bodyPr/>
          <a:lstStyle/>
          <a:p>
            <a:r>
              <a:rPr lang="en-US" dirty="0"/>
              <a:t>What degrades wood?</a:t>
            </a:r>
          </a:p>
        </p:txBody>
      </p:sp>
      <p:pic>
        <p:nvPicPr>
          <p:cNvPr id="5" name="Picture 4">
            <a:extLst>
              <a:ext uri="{FF2B5EF4-FFF2-40B4-BE49-F238E27FC236}">
                <a16:creationId xmlns:a16="http://schemas.microsoft.com/office/drawing/2014/main" id="{74F41A51-6010-A141-81F2-C8C612760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480" y="1334023"/>
            <a:ext cx="4899040" cy="4762323"/>
          </a:xfrm>
          <a:prstGeom prst="rect">
            <a:avLst/>
          </a:prstGeom>
        </p:spPr>
      </p:pic>
      <p:sp>
        <p:nvSpPr>
          <p:cNvPr id="7" name="Content Placeholder 6">
            <a:extLst>
              <a:ext uri="{FF2B5EF4-FFF2-40B4-BE49-F238E27FC236}">
                <a16:creationId xmlns:a16="http://schemas.microsoft.com/office/drawing/2014/main" id="{6AFE3577-793D-114A-BEFD-1C90E4B73A3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025468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51769-6678-534E-B835-58F26C7D16EC}"/>
              </a:ext>
            </a:extLst>
          </p:cNvPr>
          <p:cNvPicPr>
            <a:picLocks noChangeAspect="1"/>
          </p:cNvPicPr>
          <p:nvPr/>
        </p:nvPicPr>
        <p:blipFill rotWithShape="1">
          <a:blip r:embed="rId2">
            <a:extLst>
              <a:ext uri="{28A0092B-C50C-407E-A947-70E740481C1C}">
                <a14:useLocalDpi xmlns:a14="http://schemas.microsoft.com/office/drawing/2010/main" val="0"/>
              </a:ext>
            </a:extLst>
          </a:blip>
          <a:srcRect t="5201"/>
          <a:stretch/>
        </p:blipFill>
        <p:spPr>
          <a:xfrm>
            <a:off x="0" y="457200"/>
            <a:ext cx="9144000" cy="6288570"/>
          </a:xfrm>
          <a:prstGeom prst="rect">
            <a:avLst/>
          </a:prstGeom>
        </p:spPr>
      </p:pic>
      <p:sp>
        <p:nvSpPr>
          <p:cNvPr id="6" name="TextBox 5">
            <a:extLst>
              <a:ext uri="{FF2B5EF4-FFF2-40B4-BE49-F238E27FC236}">
                <a16:creationId xmlns:a16="http://schemas.microsoft.com/office/drawing/2014/main" id="{E4E9E8AB-5889-4841-ABA1-7324354D89C7}"/>
              </a:ext>
            </a:extLst>
          </p:cNvPr>
          <p:cNvSpPr txBox="1"/>
          <p:nvPr/>
        </p:nvSpPr>
        <p:spPr>
          <a:xfrm>
            <a:off x="381000" y="76200"/>
            <a:ext cx="6400800" cy="584775"/>
          </a:xfrm>
          <a:prstGeom prst="rect">
            <a:avLst/>
          </a:prstGeom>
          <a:noFill/>
        </p:spPr>
        <p:txBody>
          <a:bodyPr wrap="square" rtlCol="0">
            <a:spAutoFit/>
          </a:bodyPr>
          <a:lstStyle/>
          <a:p>
            <a:r>
              <a:rPr lang="en-US" sz="3200" dirty="0"/>
              <a:t>White rot and brown rot fungi</a:t>
            </a:r>
          </a:p>
        </p:txBody>
      </p:sp>
    </p:spTree>
    <p:extLst>
      <p:ext uri="{BB962C8B-B14F-4D97-AF65-F5344CB8AC3E}">
        <p14:creationId xmlns:p14="http://schemas.microsoft.com/office/powerpoint/2010/main" val="1152971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irchman\Documents\Main Files\Book PME 2012\Individual Chapters\Chap 14 Symbiosis\Chpt 14 Figures\Fig 14.1 Definition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774" y="-304800"/>
            <a:ext cx="10312400" cy="773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792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575F13-2BA7-654E-8126-4E9BAA2FD260}"/>
              </a:ext>
            </a:extLst>
          </p:cNvPr>
          <p:cNvPicPr>
            <a:picLocks noChangeAspect="1"/>
          </p:cNvPicPr>
          <p:nvPr/>
        </p:nvPicPr>
        <p:blipFill>
          <a:blip r:embed="rId2"/>
          <a:stretch>
            <a:fillRect/>
          </a:stretch>
        </p:blipFill>
        <p:spPr>
          <a:xfrm>
            <a:off x="0" y="382905"/>
            <a:ext cx="9144000" cy="6092190"/>
          </a:xfrm>
          <a:prstGeom prst="rect">
            <a:avLst/>
          </a:prstGeom>
        </p:spPr>
      </p:pic>
    </p:spTree>
    <p:extLst>
      <p:ext uri="{BB962C8B-B14F-4D97-AF65-F5344CB8AC3E}">
        <p14:creationId xmlns:p14="http://schemas.microsoft.com/office/powerpoint/2010/main" val="3214949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irchman\Documents\Main Files\Book PME 2012\Individual Chapters\Chap 14 Symbiosis\Chpt 14 Figures\Fig 14.3 Protozoan Cellulose degrad.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07726"/>
            <a:ext cx="7442200" cy="5581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A95DCE-19FB-7A4C-B585-23BDD36078ED}"/>
              </a:ext>
            </a:extLst>
          </p:cNvPr>
          <p:cNvSpPr txBox="1"/>
          <p:nvPr/>
        </p:nvSpPr>
        <p:spPr>
          <a:xfrm>
            <a:off x="228600" y="0"/>
            <a:ext cx="8915400" cy="1384995"/>
          </a:xfrm>
          <a:prstGeom prst="rect">
            <a:avLst/>
          </a:prstGeom>
          <a:noFill/>
        </p:spPr>
        <p:txBody>
          <a:bodyPr wrap="square" rtlCol="0">
            <a:spAutoFit/>
          </a:bodyPr>
          <a:lstStyle/>
          <a:p>
            <a:r>
              <a:rPr lang="en-US" sz="2800" dirty="0"/>
              <a:t>Termites: Anaerobic Hindgut</a:t>
            </a:r>
          </a:p>
          <a:p>
            <a:endParaRPr lang="en-US" sz="2800" dirty="0"/>
          </a:p>
          <a:p>
            <a:r>
              <a:rPr lang="en-US" sz="2800" dirty="0"/>
              <a:t>Protozoa, bacteria and archaea provide acetate to termite</a:t>
            </a:r>
          </a:p>
        </p:txBody>
      </p:sp>
    </p:spTree>
    <p:extLst>
      <p:ext uri="{BB962C8B-B14F-4D97-AF65-F5344CB8AC3E}">
        <p14:creationId xmlns:p14="http://schemas.microsoft.com/office/powerpoint/2010/main" val="222623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9BA7-AEEA-F142-85A5-1C7F711DA7DB}"/>
              </a:ext>
            </a:extLst>
          </p:cNvPr>
          <p:cNvSpPr>
            <a:spLocks noGrp="1"/>
          </p:cNvSpPr>
          <p:nvPr>
            <p:ph type="title"/>
          </p:nvPr>
        </p:nvSpPr>
        <p:spPr/>
        <p:txBody>
          <a:bodyPr/>
          <a:lstStyle/>
          <a:p>
            <a:r>
              <a:rPr lang="en-US" dirty="0"/>
              <a:t>Symbioses with insects</a:t>
            </a:r>
          </a:p>
        </p:txBody>
      </p:sp>
      <p:pic>
        <p:nvPicPr>
          <p:cNvPr id="4" name="Picture 3">
            <a:extLst>
              <a:ext uri="{FF2B5EF4-FFF2-40B4-BE49-F238E27FC236}">
                <a16:creationId xmlns:a16="http://schemas.microsoft.com/office/drawing/2014/main" id="{3C66F1E3-DA96-E443-8648-D2974FA3308F}"/>
              </a:ext>
            </a:extLst>
          </p:cNvPr>
          <p:cNvPicPr>
            <a:picLocks noChangeAspect="1"/>
          </p:cNvPicPr>
          <p:nvPr/>
        </p:nvPicPr>
        <p:blipFill>
          <a:blip r:embed="rId2"/>
          <a:stretch>
            <a:fillRect/>
          </a:stretch>
        </p:blipFill>
        <p:spPr>
          <a:xfrm>
            <a:off x="304800" y="1417638"/>
            <a:ext cx="8534400" cy="5060687"/>
          </a:xfrm>
          <a:prstGeom prst="rect">
            <a:avLst/>
          </a:prstGeom>
        </p:spPr>
      </p:pic>
      <p:sp>
        <p:nvSpPr>
          <p:cNvPr id="5" name="TextBox 4">
            <a:extLst>
              <a:ext uri="{FF2B5EF4-FFF2-40B4-BE49-F238E27FC236}">
                <a16:creationId xmlns:a16="http://schemas.microsoft.com/office/drawing/2014/main" id="{852B6311-7E3E-5B4D-B93E-3573FCCEEAC5}"/>
              </a:ext>
            </a:extLst>
          </p:cNvPr>
          <p:cNvSpPr txBox="1"/>
          <p:nvPr/>
        </p:nvSpPr>
        <p:spPr>
          <a:xfrm>
            <a:off x="609600" y="1450229"/>
            <a:ext cx="3124200" cy="584775"/>
          </a:xfrm>
          <a:prstGeom prst="rect">
            <a:avLst/>
          </a:prstGeom>
          <a:noFill/>
        </p:spPr>
        <p:txBody>
          <a:bodyPr wrap="square" rtlCol="0">
            <a:spAutoFit/>
          </a:bodyPr>
          <a:lstStyle/>
          <a:p>
            <a:r>
              <a:rPr lang="en-US" sz="3200" dirty="0" err="1"/>
              <a:t>Wolbachia</a:t>
            </a:r>
            <a:endParaRPr lang="en-US" sz="3200" dirty="0"/>
          </a:p>
        </p:txBody>
      </p:sp>
    </p:spTree>
    <p:extLst>
      <p:ext uri="{BB962C8B-B14F-4D97-AF65-F5344CB8AC3E}">
        <p14:creationId xmlns:p14="http://schemas.microsoft.com/office/powerpoint/2010/main" val="2844922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F0120-EF29-0742-AB97-51B7872EF708}"/>
              </a:ext>
            </a:extLst>
          </p:cNvPr>
          <p:cNvSpPr>
            <a:spLocks noGrp="1"/>
          </p:cNvSpPr>
          <p:nvPr>
            <p:ph type="title"/>
          </p:nvPr>
        </p:nvSpPr>
        <p:spPr/>
        <p:txBody>
          <a:bodyPr/>
          <a:lstStyle/>
          <a:p>
            <a:r>
              <a:rPr lang="en-US" dirty="0"/>
              <a:t>Transmission of symbionts</a:t>
            </a:r>
          </a:p>
        </p:txBody>
      </p:sp>
      <p:sp>
        <p:nvSpPr>
          <p:cNvPr id="3" name="Content Placeholder 2">
            <a:extLst>
              <a:ext uri="{FF2B5EF4-FFF2-40B4-BE49-F238E27FC236}">
                <a16:creationId xmlns:a16="http://schemas.microsoft.com/office/drawing/2014/main" id="{4320832B-64D5-8947-A87D-D3D39C756CDA}"/>
              </a:ext>
            </a:extLst>
          </p:cNvPr>
          <p:cNvSpPr>
            <a:spLocks noGrp="1"/>
          </p:cNvSpPr>
          <p:nvPr>
            <p:ph idx="1"/>
          </p:nvPr>
        </p:nvSpPr>
        <p:spPr/>
        <p:txBody>
          <a:bodyPr/>
          <a:lstStyle/>
          <a:p>
            <a:r>
              <a:rPr lang="en-US" dirty="0" err="1"/>
              <a:t>Wolbachia</a:t>
            </a:r>
            <a:endParaRPr lang="en-US" dirty="0"/>
          </a:p>
          <a:p>
            <a:pPr lvl="1"/>
            <a:r>
              <a:rPr lang="en-US" dirty="0">
                <a:hlinkClick r:id="rId2"/>
              </a:rPr>
              <a:t>https://www.youtube.com/watch?time_continue=185&amp;v=ut2UxF5gEDI</a:t>
            </a:r>
            <a:endParaRPr lang="en-US" dirty="0"/>
          </a:p>
        </p:txBody>
      </p:sp>
    </p:spTree>
    <p:extLst>
      <p:ext uri="{BB962C8B-B14F-4D97-AF65-F5344CB8AC3E}">
        <p14:creationId xmlns:p14="http://schemas.microsoft.com/office/powerpoint/2010/main" val="709129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77F3-F71C-FF4E-938F-110EA26AEA16}"/>
              </a:ext>
            </a:extLst>
          </p:cNvPr>
          <p:cNvSpPr>
            <a:spLocks noGrp="1"/>
          </p:cNvSpPr>
          <p:nvPr>
            <p:ph type="title"/>
          </p:nvPr>
        </p:nvSpPr>
        <p:spPr/>
        <p:txBody>
          <a:bodyPr/>
          <a:lstStyle/>
          <a:p>
            <a:r>
              <a:rPr lang="en-US" dirty="0"/>
              <a:t>Leaf-cutter ants</a:t>
            </a:r>
          </a:p>
        </p:txBody>
      </p:sp>
      <p:sp>
        <p:nvSpPr>
          <p:cNvPr id="3" name="Content Placeholder 2">
            <a:extLst>
              <a:ext uri="{FF2B5EF4-FFF2-40B4-BE49-F238E27FC236}">
                <a16:creationId xmlns:a16="http://schemas.microsoft.com/office/drawing/2014/main" id="{833748A3-085E-6D4A-9ECE-694EFFE39B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0D5561F-D47F-6E4C-A965-BB2221DCAB97}"/>
              </a:ext>
            </a:extLst>
          </p:cNvPr>
          <p:cNvPicPr>
            <a:picLocks noChangeAspect="1"/>
          </p:cNvPicPr>
          <p:nvPr/>
        </p:nvPicPr>
        <p:blipFill>
          <a:blip r:embed="rId2"/>
          <a:stretch>
            <a:fillRect/>
          </a:stretch>
        </p:blipFill>
        <p:spPr>
          <a:xfrm>
            <a:off x="762000" y="1250576"/>
            <a:ext cx="7377211" cy="4906963"/>
          </a:xfrm>
          <a:prstGeom prst="rect">
            <a:avLst/>
          </a:prstGeom>
        </p:spPr>
      </p:pic>
    </p:spTree>
    <p:extLst>
      <p:ext uri="{BB962C8B-B14F-4D97-AF65-F5344CB8AC3E}">
        <p14:creationId xmlns:p14="http://schemas.microsoft.com/office/powerpoint/2010/main" val="1118416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CE45-FD94-FA47-9C5C-1CBE74D59654}"/>
              </a:ext>
            </a:extLst>
          </p:cNvPr>
          <p:cNvSpPr>
            <a:spLocks noGrp="1"/>
          </p:cNvSpPr>
          <p:nvPr>
            <p:ph type="title"/>
          </p:nvPr>
        </p:nvSpPr>
        <p:spPr/>
        <p:txBody>
          <a:bodyPr/>
          <a:lstStyle/>
          <a:p>
            <a:r>
              <a:rPr lang="en-US" dirty="0"/>
              <a:t>Leaf cutter ants</a:t>
            </a:r>
          </a:p>
        </p:txBody>
      </p:sp>
      <p:sp>
        <p:nvSpPr>
          <p:cNvPr id="3" name="Content Placeholder 2">
            <a:extLst>
              <a:ext uri="{FF2B5EF4-FFF2-40B4-BE49-F238E27FC236}">
                <a16:creationId xmlns:a16="http://schemas.microsoft.com/office/drawing/2014/main" id="{4CDB4D1B-12E3-2F4B-B7D3-E45F2CE4BFFF}"/>
              </a:ext>
            </a:extLst>
          </p:cNvPr>
          <p:cNvSpPr>
            <a:spLocks noGrp="1"/>
          </p:cNvSpPr>
          <p:nvPr>
            <p:ph idx="1"/>
          </p:nvPr>
        </p:nvSpPr>
        <p:spPr/>
        <p:txBody>
          <a:bodyPr>
            <a:normAutofit/>
          </a:bodyPr>
          <a:lstStyle/>
          <a:p>
            <a:pPr marL="0" indent="0">
              <a:buNone/>
            </a:pPr>
            <a:r>
              <a:rPr lang="en-US" sz="2800" dirty="0"/>
              <a:t>https://</a:t>
            </a:r>
            <a:r>
              <a:rPr lang="en-US" sz="2800" dirty="0" err="1"/>
              <a:t>www.youtube.com</a:t>
            </a:r>
            <a:r>
              <a:rPr lang="en-US" sz="2800" dirty="0"/>
              <a:t>/</a:t>
            </a:r>
            <a:r>
              <a:rPr lang="en-US" sz="2800" dirty="0" err="1"/>
              <a:t>watch?v</a:t>
            </a:r>
            <a:r>
              <a:rPr lang="en-US" sz="2800" dirty="0"/>
              <a:t>=Xxnmh4IDYaU</a:t>
            </a:r>
          </a:p>
        </p:txBody>
      </p:sp>
    </p:spTree>
    <p:extLst>
      <p:ext uri="{BB962C8B-B14F-4D97-AF65-F5344CB8AC3E}">
        <p14:creationId xmlns:p14="http://schemas.microsoft.com/office/powerpoint/2010/main" val="150554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EA0B-921B-6644-BE1B-4F2D7702F85E}"/>
              </a:ext>
            </a:extLst>
          </p:cNvPr>
          <p:cNvSpPr>
            <a:spLocks noGrp="1"/>
          </p:cNvSpPr>
          <p:nvPr>
            <p:ph type="title"/>
          </p:nvPr>
        </p:nvSpPr>
        <p:spPr/>
        <p:txBody>
          <a:bodyPr/>
          <a:lstStyle/>
          <a:p>
            <a:r>
              <a:rPr lang="en-US" dirty="0"/>
              <a:t>Chemosynthetic symbionts</a:t>
            </a:r>
          </a:p>
        </p:txBody>
      </p:sp>
      <p:sp>
        <p:nvSpPr>
          <p:cNvPr id="3" name="Content Placeholder 2">
            <a:extLst>
              <a:ext uri="{FF2B5EF4-FFF2-40B4-BE49-F238E27FC236}">
                <a16:creationId xmlns:a16="http://schemas.microsoft.com/office/drawing/2014/main" id="{7AC7105D-B105-A74A-8F35-46A7FA9A67A8}"/>
              </a:ext>
            </a:extLst>
          </p:cNvPr>
          <p:cNvSpPr>
            <a:spLocks noGrp="1"/>
          </p:cNvSpPr>
          <p:nvPr>
            <p:ph idx="1"/>
          </p:nvPr>
        </p:nvSpPr>
        <p:spPr/>
        <p:txBody>
          <a:bodyPr/>
          <a:lstStyle/>
          <a:p>
            <a:r>
              <a:rPr lang="en-US" dirty="0"/>
              <a:t>Direct acquisition of primary productivity without sunlight</a:t>
            </a:r>
          </a:p>
          <a:p>
            <a:endParaRPr lang="en-US" dirty="0"/>
          </a:p>
          <a:p>
            <a:r>
              <a:rPr lang="en-US" dirty="0"/>
              <a:t>Hydrothermal systems</a:t>
            </a:r>
          </a:p>
          <a:p>
            <a:r>
              <a:rPr lang="en-US" dirty="0"/>
              <a:t>Deep sea</a:t>
            </a:r>
          </a:p>
        </p:txBody>
      </p:sp>
    </p:spTree>
    <p:extLst>
      <p:ext uri="{BB962C8B-B14F-4D97-AF65-F5344CB8AC3E}">
        <p14:creationId xmlns:p14="http://schemas.microsoft.com/office/powerpoint/2010/main" val="4270017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91241869"/>
              </p:ext>
            </p:extLst>
          </p:nvPr>
        </p:nvGraphicFramePr>
        <p:xfrm>
          <a:off x="304800" y="228600"/>
          <a:ext cx="8458200" cy="5665919"/>
        </p:xfrm>
        <a:graphic>
          <a:graphicData uri="http://schemas.openxmlformats.org/drawingml/2006/table">
            <a:tbl>
              <a:tblPr firstRow="1" firstCol="1" bandRow="1">
                <a:tableStyleId>{5C22544A-7EE6-4342-B048-85BDC9FD1C3A}</a:tableStyleId>
              </a:tblPr>
              <a:tblGrid>
                <a:gridCol w="1674980">
                  <a:extLst>
                    <a:ext uri="{9D8B030D-6E8A-4147-A177-3AD203B41FA5}">
                      <a16:colId xmlns:a16="http://schemas.microsoft.com/office/drawing/2014/main" val="20000"/>
                    </a:ext>
                  </a:extLst>
                </a:gridCol>
                <a:gridCol w="1425088">
                  <a:extLst>
                    <a:ext uri="{9D8B030D-6E8A-4147-A177-3AD203B41FA5}">
                      <a16:colId xmlns:a16="http://schemas.microsoft.com/office/drawing/2014/main" val="20001"/>
                    </a:ext>
                  </a:extLst>
                </a:gridCol>
                <a:gridCol w="1485304">
                  <a:extLst>
                    <a:ext uri="{9D8B030D-6E8A-4147-A177-3AD203B41FA5}">
                      <a16:colId xmlns:a16="http://schemas.microsoft.com/office/drawing/2014/main" val="20002"/>
                    </a:ext>
                  </a:extLst>
                </a:gridCol>
                <a:gridCol w="1902794">
                  <a:extLst>
                    <a:ext uri="{9D8B030D-6E8A-4147-A177-3AD203B41FA5}">
                      <a16:colId xmlns:a16="http://schemas.microsoft.com/office/drawing/2014/main" val="20003"/>
                    </a:ext>
                  </a:extLst>
                </a:gridCol>
                <a:gridCol w="1006594">
                  <a:extLst>
                    <a:ext uri="{9D8B030D-6E8A-4147-A177-3AD203B41FA5}">
                      <a16:colId xmlns:a16="http://schemas.microsoft.com/office/drawing/2014/main" val="20004"/>
                    </a:ext>
                  </a:extLst>
                </a:gridCol>
                <a:gridCol w="963440">
                  <a:extLst>
                    <a:ext uri="{9D8B030D-6E8A-4147-A177-3AD203B41FA5}">
                      <a16:colId xmlns:a16="http://schemas.microsoft.com/office/drawing/2014/main" val="20005"/>
                    </a:ext>
                  </a:extLst>
                </a:gridCol>
              </a:tblGrid>
              <a:tr h="672861">
                <a:tc gridSpan="6">
                  <a:txBody>
                    <a:bodyPr/>
                    <a:lstStyle/>
                    <a:p>
                      <a:pPr marL="0" marR="0">
                        <a:lnSpc>
                          <a:spcPct val="115000"/>
                        </a:lnSpc>
                        <a:spcBef>
                          <a:spcPts val="0"/>
                        </a:spcBef>
                        <a:spcAft>
                          <a:spcPts val="0"/>
                        </a:spcAft>
                      </a:pPr>
                      <a:r>
                        <a:rPr lang="en-US" sz="1000" dirty="0">
                          <a:effectLst/>
                        </a:rPr>
                        <a:t>Table 3.  Examples of marine invertebrates with symbiotic bacteria.  “Vents” refers to hydrothermal vents, and “seeps” are cracks in the ocean floor where methane and other gases leak out. Based on (</a:t>
                      </a:r>
                      <a:r>
                        <a:rPr lang="en-US" sz="1000" u="none" strike="noStrike" dirty="0">
                          <a:effectLst/>
                          <a:hlinkClick r:id="rId2" action="ppaction://hlinkfile" tooltip="Stewart, 2005 #16666"/>
                        </a:rPr>
                        <a:t>Stewart et al. 2005</a:t>
                      </a:r>
                      <a:r>
                        <a:rPr lang="en-US" sz="1000" dirty="0">
                          <a:effectLst/>
                        </a:rPr>
                        <a:t>) and other references cited in the text. </a:t>
                      </a:r>
                      <a:endParaRPr lang="en-US" sz="1000" dirty="0">
                        <a:effectLst/>
                        <a:latin typeface="Times New Roman"/>
                        <a:ea typeface="Calibri"/>
                      </a:endParaRPr>
                    </a:p>
                  </a:txBody>
                  <a:tcPr marL="54853" marR="54853"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8215">
                <a:tc>
                  <a:txBody>
                    <a:bodyPr/>
                    <a:lstStyle/>
                    <a:p>
                      <a:endParaRPr lang="en-US" sz="1800" dirty="0">
                        <a:effectLst/>
                        <a:latin typeface="Times New Roman"/>
                      </a:endParaRPr>
                    </a:p>
                  </a:txBody>
                  <a:tcPr marL="54853" marR="54853" marT="0" marB="0" anchor="b"/>
                </a:tc>
                <a:tc>
                  <a:txBody>
                    <a:bodyPr/>
                    <a:lstStyle/>
                    <a:p>
                      <a:pPr marL="0" marR="0" algn="ctr">
                        <a:lnSpc>
                          <a:spcPct val="115000"/>
                        </a:lnSpc>
                        <a:spcBef>
                          <a:spcPts val="0"/>
                        </a:spcBef>
                        <a:spcAft>
                          <a:spcPts val="0"/>
                        </a:spcAft>
                      </a:pPr>
                      <a:r>
                        <a:rPr lang="en-US" sz="1800" dirty="0">
                          <a:effectLst/>
                        </a:rPr>
                        <a:t>Common</a:t>
                      </a:r>
                      <a:endParaRPr lang="en-US" sz="1800" dirty="0">
                        <a:effectLst/>
                        <a:latin typeface="Times New Roman"/>
                        <a:ea typeface="Calibri"/>
                      </a:endParaRPr>
                    </a:p>
                  </a:txBody>
                  <a:tcPr marL="54853" marR="54853" marT="0" marB="0" anchor="b"/>
                </a:tc>
                <a:tc>
                  <a:txBody>
                    <a:bodyPr/>
                    <a:lstStyle/>
                    <a:p>
                      <a:pPr marL="0" marR="0" algn="ctr">
                        <a:lnSpc>
                          <a:spcPct val="115000"/>
                        </a:lnSpc>
                        <a:spcBef>
                          <a:spcPts val="0"/>
                        </a:spcBef>
                        <a:spcAft>
                          <a:spcPts val="0"/>
                        </a:spcAft>
                      </a:pPr>
                      <a:r>
                        <a:rPr lang="en-US" sz="1800">
                          <a:effectLst/>
                        </a:rPr>
                        <a:t>Location in</a:t>
                      </a:r>
                      <a:endParaRPr lang="en-US" sz="1800">
                        <a:effectLst/>
                        <a:latin typeface="Times New Roman"/>
                        <a:ea typeface="Calibri"/>
                      </a:endParaRPr>
                    </a:p>
                  </a:txBody>
                  <a:tcPr marL="54853" marR="54853" marT="0" marB="0" anchor="b"/>
                </a:tc>
                <a:tc>
                  <a:txBody>
                    <a:bodyPr/>
                    <a:lstStyle/>
                    <a:p>
                      <a:pPr marL="0" marR="0" algn="ctr">
                        <a:lnSpc>
                          <a:spcPct val="115000"/>
                        </a:lnSpc>
                        <a:spcBef>
                          <a:spcPts val="0"/>
                        </a:spcBef>
                        <a:spcAft>
                          <a:spcPts val="0"/>
                        </a:spcAft>
                      </a:pPr>
                      <a:r>
                        <a:rPr lang="en-US" sz="1800">
                          <a:effectLst/>
                        </a:rPr>
                        <a:t>Symbiont</a:t>
                      </a:r>
                      <a:endParaRPr lang="en-US" sz="1800">
                        <a:effectLst/>
                        <a:latin typeface="Times New Roman"/>
                        <a:ea typeface="Calibri"/>
                      </a:endParaRPr>
                    </a:p>
                  </a:txBody>
                  <a:tcPr marL="54853" marR="54853" marT="0" marB="0" anchor="b"/>
                </a:tc>
                <a:tc>
                  <a:txBody>
                    <a:bodyPr/>
                    <a:lstStyle/>
                    <a:p>
                      <a:endParaRPr lang="en-US" sz="1800">
                        <a:effectLst/>
                        <a:latin typeface="Times New Roman"/>
                      </a:endParaRPr>
                    </a:p>
                  </a:txBody>
                  <a:tcPr marL="54853" marR="54853" marT="0" marB="0" anchor="b"/>
                </a:tc>
                <a:tc>
                  <a:txBody>
                    <a:bodyPr/>
                    <a:lstStyle/>
                    <a:p>
                      <a:endParaRPr lang="en-US" sz="1800">
                        <a:effectLst/>
                        <a:latin typeface="Times New Roman"/>
                      </a:endParaRPr>
                    </a:p>
                  </a:txBody>
                  <a:tcPr marL="54853" marR="54853" marT="0" marB="0" anchor="b"/>
                </a:tc>
                <a:extLst>
                  <a:ext uri="{0D108BD9-81ED-4DB2-BD59-A6C34878D82A}">
                    <a16:rowId xmlns:a16="http://schemas.microsoft.com/office/drawing/2014/main" val="10001"/>
                  </a:ext>
                </a:extLst>
              </a:tr>
              <a:tr h="168215">
                <a:tc>
                  <a:txBody>
                    <a:bodyPr/>
                    <a:lstStyle/>
                    <a:p>
                      <a:pPr marL="0" marR="0" algn="ctr">
                        <a:lnSpc>
                          <a:spcPct val="115000"/>
                        </a:lnSpc>
                        <a:spcBef>
                          <a:spcPts val="0"/>
                        </a:spcBef>
                        <a:spcAft>
                          <a:spcPts val="0"/>
                        </a:spcAft>
                      </a:pPr>
                      <a:r>
                        <a:rPr lang="en-US" sz="1800" u="sng">
                          <a:effectLst/>
                        </a:rPr>
                        <a:t>Invertebrate</a:t>
                      </a:r>
                      <a:endParaRPr lang="en-US" sz="1800">
                        <a:effectLst/>
                        <a:latin typeface="Times New Roman"/>
                        <a:ea typeface="Calibri"/>
                      </a:endParaRPr>
                    </a:p>
                  </a:txBody>
                  <a:tcPr marL="54853" marR="54853" marT="0" marB="0" anchor="b"/>
                </a:tc>
                <a:tc>
                  <a:txBody>
                    <a:bodyPr/>
                    <a:lstStyle/>
                    <a:p>
                      <a:pPr marL="0" marR="0" algn="ctr">
                        <a:lnSpc>
                          <a:spcPct val="115000"/>
                        </a:lnSpc>
                        <a:spcBef>
                          <a:spcPts val="0"/>
                        </a:spcBef>
                        <a:spcAft>
                          <a:spcPts val="0"/>
                        </a:spcAft>
                      </a:pPr>
                      <a:r>
                        <a:rPr lang="en-US" sz="1800" u="sng" dirty="0">
                          <a:effectLst/>
                        </a:rPr>
                        <a:t>name</a:t>
                      </a:r>
                      <a:endParaRPr lang="en-US" sz="1800" dirty="0">
                        <a:effectLst/>
                        <a:latin typeface="Times New Roman"/>
                        <a:ea typeface="Calibri"/>
                      </a:endParaRPr>
                    </a:p>
                  </a:txBody>
                  <a:tcPr marL="54853" marR="54853" marT="0" marB="0" anchor="b"/>
                </a:tc>
                <a:tc>
                  <a:txBody>
                    <a:bodyPr/>
                    <a:lstStyle/>
                    <a:p>
                      <a:pPr marL="0" marR="0" algn="ctr">
                        <a:lnSpc>
                          <a:spcPct val="115000"/>
                        </a:lnSpc>
                        <a:spcBef>
                          <a:spcPts val="0"/>
                        </a:spcBef>
                        <a:spcAft>
                          <a:spcPts val="0"/>
                        </a:spcAft>
                      </a:pPr>
                      <a:r>
                        <a:rPr lang="en-US" sz="1800" u="sng" dirty="0">
                          <a:effectLst/>
                        </a:rPr>
                        <a:t>Host</a:t>
                      </a:r>
                      <a:endParaRPr lang="en-US" sz="1800" dirty="0">
                        <a:effectLst/>
                        <a:latin typeface="Times New Roman"/>
                        <a:ea typeface="Calibri"/>
                      </a:endParaRPr>
                    </a:p>
                  </a:txBody>
                  <a:tcPr marL="54853" marR="54853" marT="0" marB="0" anchor="b"/>
                </a:tc>
                <a:tc>
                  <a:txBody>
                    <a:bodyPr/>
                    <a:lstStyle/>
                    <a:p>
                      <a:pPr marL="0" marR="0" algn="ctr">
                        <a:lnSpc>
                          <a:spcPct val="115000"/>
                        </a:lnSpc>
                        <a:spcBef>
                          <a:spcPts val="0"/>
                        </a:spcBef>
                        <a:spcAft>
                          <a:spcPts val="0"/>
                        </a:spcAft>
                      </a:pPr>
                      <a:r>
                        <a:rPr lang="en-US" sz="1800" u="sng">
                          <a:effectLst/>
                        </a:rPr>
                        <a:t>Metabolism</a:t>
                      </a:r>
                      <a:endParaRPr lang="en-US" sz="1800">
                        <a:effectLst/>
                        <a:latin typeface="Times New Roman"/>
                        <a:ea typeface="Calibri"/>
                      </a:endParaRPr>
                    </a:p>
                  </a:txBody>
                  <a:tcPr marL="54853" marR="54853" marT="0" marB="0" anchor="b"/>
                </a:tc>
                <a:tc gridSpan="2">
                  <a:txBody>
                    <a:bodyPr/>
                    <a:lstStyle/>
                    <a:p>
                      <a:pPr marL="0" marR="0" algn="ctr">
                        <a:lnSpc>
                          <a:spcPct val="115000"/>
                        </a:lnSpc>
                        <a:spcBef>
                          <a:spcPts val="0"/>
                        </a:spcBef>
                        <a:spcAft>
                          <a:spcPts val="0"/>
                        </a:spcAft>
                      </a:pPr>
                      <a:r>
                        <a:rPr lang="en-US" sz="1800" u="sng">
                          <a:effectLst/>
                        </a:rPr>
                        <a:t>Habitat</a:t>
                      </a:r>
                      <a:endParaRPr lang="en-US" sz="180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02"/>
                  </a:ext>
                </a:extLst>
              </a:tr>
              <a:tr h="152369">
                <a:tc>
                  <a:txBody>
                    <a:bodyPr/>
                    <a:lstStyle/>
                    <a:p>
                      <a:endParaRPr lang="en-US" sz="1800">
                        <a:effectLst/>
                        <a:latin typeface="Times New Roman"/>
                      </a:endParaRPr>
                    </a:p>
                  </a:txBody>
                  <a:tcPr marL="54853" marR="54853" marT="0" marB="0" anchor="b"/>
                </a:tc>
                <a:tc>
                  <a:txBody>
                    <a:bodyPr/>
                    <a:lstStyle/>
                    <a:p>
                      <a:endParaRPr lang="en-US" sz="1800">
                        <a:effectLst/>
                        <a:latin typeface="Times New Roman"/>
                      </a:endParaRPr>
                    </a:p>
                  </a:txBody>
                  <a:tcPr marL="54853" marR="54853" marT="0" marB="0" anchor="b"/>
                </a:tc>
                <a:tc>
                  <a:txBody>
                    <a:bodyPr/>
                    <a:lstStyle/>
                    <a:p>
                      <a:endParaRPr lang="en-US" sz="1800" dirty="0">
                        <a:effectLst/>
                        <a:latin typeface="Times New Roman"/>
                      </a:endParaRPr>
                    </a:p>
                  </a:txBody>
                  <a:tcPr marL="54853" marR="54853" marT="0" marB="0" anchor="b"/>
                </a:tc>
                <a:tc>
                  <a:txBody>
                    <a:bodyPr/>
                    <a:lstStyle/>
                    <a:p>
                      <a:endParaRPr lang="en-US" sz="1800">
                        <a:effectLst/>
                        <a:latin typeface="Times New Roman"/>
                      </a:endParaRPr>
                    </a:p>
                  </a:txBody>
                  <a:tcPr marL="54853" marR="54853" marT="0" marB="0" anchor="b"/>
                </a:tc>
                <a:tc gridSpan="2">
                  <a:txBody>
                    <a:bodyPr/>
                    <a:lstStyle/>
                    <a:p>
                      <a:endParaRPr lang="en-US" sz="1800">
                        <a:effectLst/>
                        <a:latin typeface="Times New Roman"/>
                      </a:endParaRPr>
                    </a:p>
                  </a:txBody>
                  <a:tcPr marL="54853" marR="54853" marT="0" marB="0" anchor="b"/>
                </a:tc>
                <a:tc hMerge="1">
                  <a:txBody>
                    <a:bodyPr/>
                    <a:lstStyle/>
                    <a:p>
                      <a:endParaRPr lang="en-US"/>
                    </a:p>
                  </a:txBody>
                  <a:tcPr/>
                </a:tc>
                <a:extLst>
                  <a:ext uri="{0D108BD9-81ED-4DB2-BD59-A6C34878D82A}">
                    <a16:rowId xmlns:a16="http://schemas.microsoft.com/office/drawing/2014/main" val="10003"/>
                  </a:ext>
                </a:extLst>
              </a:tr>
              <a:tr h="168215">
                <a:tc>
                  <a:txBody>
                    <a:bodyPr/>
                    <a:lstStyle/>
                    <a:p>
                      <a:pPr marL="0" marR="0">
                        <a:lnSpc>
                          <a:spcPct val="115000"/>
                        </a:lnSpc>
                        <a:spcBef>
                          <a:spcPts val="0"/>
                        </a:spcBef>
                        <a:spcAft>
                          <a:spcPts val="0"/>
                        </a:spcAft>
                      </a:pPr>
                      <a:r>
                        <a:rPr lang="en-US" sz="1800">
                          <a:effectLst/>
                        </a:rPr>
                        <a:t>Alvinellidae</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worms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dirty="0">
                          <a:effectLst/>
                        </a:rPr>
                        <a:t>surface</a:t>
                      </a:r>
                      <a:endParaRPr lang="en-US" sz="1800" dirty="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dirty="0">
                          <a:effectLst/>
                        </a:rPr>
                        <a:t>chemoautotroph</a:t>
                      </a:r>
                      <a:endParaRPr lang="en-US" sz="1800" dirty="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a:effectLst/>
                        </a:rPr>
                        <a:t>vents</a:t>
                      </a:r>
                      <a:endParaRPr lang="en-US" sz="180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04"/>
                  </a:ext>
                </a:extLst>
              </a:tr>
              <a:tr h="168215">
                <a:tc>
                  <a:txBody>
                    <a:bodyPr/>
                    <a:lstStyle/>
                    <a:p>
                      <a:pPr marL="0" marR="0">
                        <a:lnSpc>
                          <a:spcPct val="115000"/>
                        </a:lnSpc>
                        <a:spcBef>
                          <a:spcPts val="0"/>
                        </a:spcBef>
                        <a:spcAft>
                          <a:spcPts val="0"/>
                        </a:spcAft>
                      </a:pPr>
                      <a:r>
                        <a:rPr lang="en-US" sz="1800">
                          <a:effectLst/>
                        </a:rPr>
                        <a:t>Ascidians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sea squirts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cloaca</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dirty="0" err="1">
                          <a:effectLst/>
                        </a:rPr>
                        <a:t>photoautotrophy</a:t>
                      </a:r>
                      <a:endParaRPr lang="en-US" sz="1800" dirty="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a:effectLst/>
                        </a:rPr>
                        <a:t>benthos</a:t>
                      </a:r>
                      <a:endParaRPr lang="en-US" sz="180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05"/>
                  </a:ext>
                </a:extLst>
              </a:tr>
              <a:tr h="168215">
                <a:tc>
                  <a:txBody>
                    <a:bodyPr/>
                    <a:lstStyle/>
                    <a:p>
                      <a:pPr marL="0" marR="0">
                        <a:lnSpc>
                          <a:spcPct val="115000"/>
                        </a:lnSpc>
                        <a:spcBef>
                          <a:spcPts val="0"/>
                        </a:spcBef>
                        <a:spcAft>
                          <a:spcPts val="0"/>
                        </a:spcAft>
                      </a:pPr>
                      <a:r>
                        <a:rPr lang="en-US" sz="1800">
                          <a:effectLst/>
                        </a:rPr>
                        <a:t>Bivalvia</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shipworms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gills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dirty="0">
                          <a:effectLst/>
                        </a:rPr>
                        <a:t>heterotrophy</a:t>
                      </a:r>
                      <a:endParaRPr lang="en-US" sz="1800" dirty="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a:effectLst/>
                        </a:rPr>
                        <a:t>wood detritus</a:t>
                      </a:r>
                      <a:endParaRPr lang="en-US" sz="180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06"/>
                  </a:ext>
                </a:extLst>
              </a:tr>
              <a:tr h="168215">
                <a:tc>
                  <a:txBody>
                    <a:bodyPr/>
                    <a:lstStyle/>
                    <a:p>
                      <a:pPr marL="0" marR="0">
                        <a:lnSpc>
                          <a:spcPct val="115000"/>
                        </a:lnSpc>
                        <a:spcBef>
                          <a:spcPts val="0"/>
                        </a:spcBef>
                        <a:spcAft>
                          <a:spcPts val="0"/>
                        </a:spcAft>
                      </a:pPr>
                      <a:r>
                        <a:rPr lang="en-US" sz="1800">
                          <a:effectLst/>
                        </a:rPr>
                        <a:t>Cephalopods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squids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light organ</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dirty="0">
                          <a:effectLst/>
                        </a:rPr>
                        <a:t>heterotrophy</a:t>
                      </a:r>
                      <a:endParaRPr lang="en-US" sz="1800" dirty="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a:effectLst/>
                        </a:rPr>
                        <a:t>water column</a:t>
                      </a:r>
                      <a:endParaRPr lang="en-US" sz="180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07"/>
                  </a:ext>
                </a:extLst>
              </a:tr>
              <a:tr h="336430">
                <a:tc>
                  <a:txBody>
                    <a:bodyPr/>
                    <a:lstStyle/>
                    <a:p>
                      <a:pPr marL="0" marR="0">
                        <a:lnSpc>
                          <a:spcPct val="115000"/>
                        </a:lnSpc>
                        <a:spcBef>
                          <a:spcPts val="0"/>
                        </a:spcBef>
                        <a:spcAft>
                          <a:spcPts val="0"/>
                        </a:spcAft>
                      </a:pPr>
                      <a:r>
                        <a:rPr lang="en-US" sz="1800">
                          <a:effectLst/>
                        </a:rPr>
                        <a:t>Clitellata</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oligochaetes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subcuticular</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dirty="0">
                          <a:effectLst/>
                        </a:rPr>
                        <a:t>chemoautotrophy</a:t>
                      </a:r>
                      <a:endParaRPr lang="en-US" sz="1800" dirty="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a:effectLst/>
                        </a:rPr>
                        <a:t>coral sands</a:t>
                      </a:r>
                      <a:endParaRPr lang="en-US" sz="180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08"/>
                  </a:ext>
                </a:extLst>
              </a:tr>
              <a:tr h="336430">
                <a:tc>
                  <a:txBody>
                    <a:bodyPr/>
                    <a:lstStyle/>
                    <a:p>
                      <a:pPr marL="0" marR="0">
                        <a:lnSpc>
                          <a:spcPct val="115000"/>
                        </a:lnSpc>
                        <a:spcBef>
                          <a:spcPts val="0"/>
                        </a:spcBef>
                        <a:spcAft>
                          <a:spcPts val="0"/>
                        </a:spcAft>
                      </a:pPr>
                      <a:r>
                        <a:rPr lang="en-US" sz="1800">
                          <a:effectLst/>
                        </a:rPr>
                        <a:t>Crustacea</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shrimp</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exoskeleton</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dirty="0">
                          <a:effectLst/>
                        </a:rPr>
                        <a:t>chemoautotrophy</a:t>
                      </a:r>
                      <a:endParaRPr lang="en-US" sz="1800" dirty="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dirty="0">
                          <a:effectLst/>
                        </a:rPr>
                        <a:t>vents</a:t>
                      </a:r>
                      <a:endParaRPr lang="en-US" sz="1800" dirty="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09"/>
                  </a:ext>
                </a:extLst>
              </a:tr>
              <a:tr h="336430">
                <a:tc>
                  <a:txBody>
                    <a:bodyPr/>
                    <a:lstStyle/>
                    <a:p>
                      <a:pPr marL="0" marR="0">
                        <a:lnSpc>
                          <a:spcPct val="115000"/>
                        </a:lnSpc>
                        <a:spcBef>
                          <a:spcPts val="0"/>
                        </a:spcBef>
                        <a:spcAft>
                          <a:spcPts val="0"/>
                        </a:spcAft>
                      </a:pPr>
                      <a:r>
                        <a:rPr lang="en-US" sz="1800">
                          <a:effectLst/>
                        </a:rPr>
                        <a:t>Echinodermata</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sea urchins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extracellular</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chemoautotrophy</a:t>
                      </a:r>
                      <a:endParaRPr lang="en-US" sz="180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dirty="0">
                          <a:effectLst/>
                        </a:rPr>
                        <a:t>anoxic sediments</a:t>
                      </a:r>
                      <a:endParaRPr lang="en-US" sz="1800" dirty="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10"/>
                  </a:ext>
                </a:extLst>
              </a:tr>
              <a:tr h="168215">
                <a:tc>
                  <a:txBody>
                    <a:bodyPr/>
                    <a:lstStyle/>
                    <a:p>
                      <a:pPr marL="0" marR="0">
                        <a:lnSpc>
                          <a:spcPct val="115000"/>
                        </a:lnSpc>
                        <a:spcBef>
                          <a:spcPts val="0"/>
                        </a:spcBef>
                        <a:spcAft>
                          <a:spcPts val="0"/>
                        </a:spcAft>
                      </a:pPr>
                      <a:r>
                        <a:rPr lang="en-US" sz="1800">
                          <a:effectLst/>
                        </a:rPr>
                        <a:t>Mytilidae</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mussels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gills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methanotrophy</a:t>
                      </a:r>
                      <a:endParaRPr lang="en-US" sz="180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dirty="0">
                          <a:effectLst/>
                        </a:rPr>
                        <a:t>cold seeps</a:t>
                      </a:r>
                      <a:endParaRPr lang="en-US" sz="1800" dirty="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11"/>
                  </a:ext>
                </a:extLst>
              </a:tr>
              <a:tr h="336430">
                <a:tc>
                  <a:txBody>
                    <a:bodyPr/>
                    <a:lstStyle/>
                    <a:p>
                      <a:pPr marL="0" marR="0">
                        <a:lnSpc>
                          <a:spcPct val="115000"/>
                        </a:lnSpc>
                        <a:spcBef>
                          <a:spcPts val="0"/>
                        </a:spcBef>
                        <a:spcAft>
                          <a:spcPts val="0"/>
                        </a:spcAft>
                      </a:pPr>
                      <a:r>
                        <a:rPr lang="en-US" sz="1800">
                          <a:effectLst/>
                        </a:rPr>
                        <a:t>Polychaete</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tubeworm</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dirty="0" err="1">
                          <a:effectLst/>
                        </a:rPr>
                        <a:t>trophosome</a:t>
                      </a:r>
                      <a:endParaRPr lang="en-US" sz="1800" dirty="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chemoautotrophy</a:t>
                      </a:r>
                      <a:endParaRPr lang="en-US" sz="180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dirty="0">
                          <a:effectLst/>
                        </a:rPr>
                        <a:t>vents</a:t>
                      </a:r>
                      <a:endParaRPr lang="en-US" sz="1800" dirty="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12"/>
                  </a:ext>
                </a:extLst>
              </a:tr>
              <a:tr h="336430">
                <a:tc>
                  <a:txBody>
                    <a:bodyPr/>
                    <a:lstStyle/>
                    <a:p>
                      <a:pPr marL="0" marR="0">
                        <a:lnSpc>
                          <a:spcPct val="115000"/>
                        </a:lnSpc>
                        <a:spcBef>
                          <a:spcPts val="0"/>
                        </a:spcBef>
                        <a:spcAft>
                          <a:spcPts val="0"/>
                        </a:spcAft>
                      </a:pPr>
                      <a:r>
                        <a:rPr lang="en-US" sz="1800">
                          <a:effectLst/>
                        </a:rPr>
                        <a:t>Nemata</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nematodes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cuticle</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chemoautotrophy</a:t>
                      </a:r>
                      <a:endParaRPr lang="en-US" sz="180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dirty="0">
                          <a:effectLst/>
                        </a:rPr>
                        <a:t>anoxic sediments</a:t>
                      </a:r>
                      <a:endParaRPr lang="en-US" sz="1800" dirty="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13"/>
                  </a:ext>
                </a:extLst>
              </a:tr>
              <a:tr h="336430">
                <a:tc>
                  <a:txBody>
                    <a:bodyPr/>
                    <a:lstStyle/>
                    <a:p>
                      <a:pPr marL="0" marR="0">
                        <a:lnSpc>
                          <a:spcPct val="115000"/>
                        </a:lnSpc>
                        <a:spcBef>
                          <a:spcPts val="0"/>
                        </a:spcBef>
                        <a:spcAft>
                          <a:spcPts val="0"/>
                        </a:spcAft>
                      </a:pPr>
                      <a:r>
                        <a:rPr lang="en-US" sz="1800">
                          <a:effectLst/>
                        </a:rPr>
                        <a:t>Provannidae</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snails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gills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chemoautotrophy</a:t>
                      </a:r>
                      <a:endParaRPr lang="en-US" sz="180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dirty="0">
                          <a:effectLst/>
                        </a:rPr>
                        <a:t>vents</a:t>
                      </a:r>
                      <a:endParaRPr lang="en-US" sz="1800" dirty="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14"/>
                  </a:ext>
                </a:extLst>
              </a:tr>
              <a:tr h="168215">
                <a:tc>
                  <a:txBody>
                    <a:bodyPr/>
                    <a:lstStyle/>
                    <a:p>
                      <a:pPr marL="0" marR="0">
                        <a:lnSpc>
                          <a:spcPct val="115000"/>
                        </a:lnSpc>
                        <a:spcBef>
                          <a:spcPts val="0"/>
                        </a:spcBef>
                        <a:spcAft>
                          <a:spcPts val="0"/>
                        </a:spcAft>
                      </a:pPr>
                      <a:r>
                        <a:rPr lang="en-US" sz="1800">
                          <a:effectLst/>
                        </a:rPr>
                        <a:t>Several</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detritivores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gut</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heterotrophy</a:t>
                      </a:r>
                      <a:endParaRPr lang="en-US" sz="180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a:effectLst/>
                        </a:rPr>
                        <a:t>sediments</a:t>
                      </a:r>
                      <a:endParaRPr lang="en-US" sz="180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15"/>
                  </a:ext>
                </a:extLst>
              </a:tr>
              <a:tr h="336430">
                <a:tc>
                  <a:txBody>
                    <a:bodyPr/>
                    <a:lstStyle/>
                    <a:p>
                      <a:pPr marL="0" marR="0">
                        <a:lnSpc>
                          <a:spcPct val="115000"/>
                        </a:lnSpc>
                        <a:spcBef>
                          <a:spcPts val="0"/>
                        </a:spcBef>
                        <a:spcAft>
                          <a:spcPts val="0"/>
                        </a:spcAft>
                      </a:pPr>
                      <a:r>
                        <a:rPr lang="en-US" sz="1800">
                          <a:effectLst/>
                        </a:rPr>
                        <a:t>Solemyidae</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clams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gills</a:t>
                      </a:r>
                      <a:endParaRPr lang="en-US" sz="1800">
                        <a:effectLst/>
                        <a:latin typeface="Times New Roman"/>
                        <a:ea typeface="Calibri"/>
                      </a:endParaRPr>
                    </a:p>
                  </a:txBody>
                  <a:tcPr marL="54853" marR="54853" marT="0" marB="0" anchor="b"/>
                </a:tc>
                <a:tc>
                  <a:txBody>
                    <a:bodyPr/>
                    <a:lstStyle/>
                    <a:p>
                      <a:pPr marL="0" marR="0">
                        <a:lnSpc>
                          <a:spcPct val="115000"/>
                        </a:lnSpc>
                        <a:spcBef>
                          <a:spcPts val="0"/>
                        </a:spcBef>
                        <a:spcAft>
                          <a:spcPts val="0"/>
                        </a:spcAft>
                      </a:pPr>
                      <a:r>
                        <a:rPr lang="en-US" sz="1800">
                          <a:effectLst/>
                        </a:rPr>
                        <a:t>chemoautotrophy</a:t>
                      </a:r>
                      <a:endParaRPr lang="en-US" sz="1800">
                        <a:effectLst/>
                        <a:latin typeface="Times New Roman"/>
                        <a:ea typeface="Calibri"/>
                      </a:endParaRPr>
                    </a:p>
                  </a:txBody>
                  <a:tcPr marL="54853" marR="54853" marT="0" marB="0" anchor="b"/>
                </a:tc>
                <a:tc gridSpan="2">
                  <a:txBody>
                    <a:bodyPr/>
                    <a:lstStyle/>
                    <a:p>
                      <a:pPr marL="0" marR="0">
                        <a:lnSpc>
                          <a:spcPct val="115000"/>
                        </a:lnSpc>
                        <a:spcBef>
                          <a:spcPts val="0"/>
                        </a:spcBef>
                        <a:spcAft>
                          <a:spcPts val="0"/>
                        </a:spcAft>
                      </a:pPr>
                      <a:r>
                        <a:rPr lang="en-US" sz="1800" dirty="0">
                          <a:effectLst/>
                        </a:rPr>
                        <a:t>anoxic sediments</a:t>
                      </a:r>
                      <a:endParaRPr lang="en-US" sz="1800" dirty="0">
                        <a:effectLst/>
                        <a:latin typeface="Times New Roman"/>
                        <a:ea typeface="Calibri"/>
                      </a:endParaRPr>
                    </a:p>
                  </a:txBody>
                  <a:tcPr marL="54853" marR="54853" marT="0" marB="0" anchor="b"/>
                </a:tc>
                <a:tc hMerge="1">
                  <a:txBody>
                    <a:bodyPr/>
                    <a:lstStyle/>
                    <a:p>
                      <a:endParaRPr lang="en-US"/>
                    </a:p>
                  </a:txBody>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4005036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D350D9-CCE2-5E4D-8F29-B78373055310}"/>
              </a:ext>
            </a:extLst>
          </p:cNvPr>
          <p:cNvPicPr>
            <a:picLocks noChangeAspect="1"/>
          </p:cNvPicPr>
          <p:nvPr/>
        </p:nvPicPr>
        <p:blipFill>
          <a:blip r:embed="rId2"/>
          <a:stretch>
            <a:fillRect/>
          </a:stretch>
        </p:blipFill>
        <p:spPr>
          <a:xfrm>
            <a:off x="0" y="1028413"/>
            <a:ext cx="9144000" cy="4801173"/>
          </a:xfrm>
          <a:prstGeom prst="rect">
            <a:avLst/>
          </a:prstGeom>
        </p:spPr>
      </p:pic>
    </p:spTree>
    <p:extLst>
      <p:ext uri="{BB962C8B-B14F-4D97-AF65-F5344CB8AC3E}">
        <p14:creationId xmlns:p14="http://schemas.microsoft.com/office/powerpoint/2010/main" val="185162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448DC-BF4F-F245-A237-1B0BF473C32E}"/>
              </a:ext>
            </a:extLst>
          </p:cNvPr>
          <p:cNvSpPr>
            <a:spLocks noGrp="1"/>
          </p:cNvSpPr>
          <p:nvPr>
            <p:ph type="title"/>
          </p:nvPr>
        </p:nvSpPr>
        <p:spPr/>
        <p:txBody>
          <a:bodyPr/>
          <a:lstStyle/>
          <a:p>
            <a:r>
              <a:rPr lang="en-US" dirty="0"/>
              <a:t>Symbiosis</a:t>
            </a:r>
          </a:p>
        </p:txBody>
      </p:sp>
      <p:sp>
        <p:nvSpPr>
          <p:cNvPr id="3" name="Content Placeholder 2">
            <a:extLst>
              <a:ext uri="{FF2B5EF4-FFF2-40B4-BE49-F238E27FC236}">
                <a16:creationId xmlns:a16="http://schemas.microsoft.com/office/drawing/2014/main" id="{266890C4-FB1D-0540-861C-B1045C84D7BC}"/>
              </a:ext>
            </a:extLst>
          </p:cNvPr>
          <p:cNvSpPr>
            <a:spLocks noGrp="1"/>
          </p:cNvSpPr>
          <p:nvPr>
            <p:ph idx="1"/>
          </p:nvPr>
        </p:nvSpPr>
        <p:spPr/>
        <p:txBody>
          <a:bodyPr/>
          <a:lstStyle/>
          <a:p>
            <a:r>
              <a:rPr lang="en-US" dirty="0"/>
              <a:t>Commensalism, parasitism, mutualism</a:t>
            </a:r>
          </a:p>
          <a:p>
            <a:endParaRPr lang="en-US" dirty="0"/>
          </a:p>
          <a:p>
            <a:r>
              <a:rPr lang="en-US" dirty="0"/>
              <a:t>Be able to explain the systems:</a:t>
            </a:r>
          </a:p>
          <a:p>
            <a:pPr lvl="1"/>
            <a:r>
              <a:rPr lang="en-US" dirty="0"/>
              <a:t>Root nodules, bobtail squid in particular</a:t>
            </a:r>
          </a:p>
          <a:p>
            <a:pPr lvl="1"/>
            <a:endParaRPr lang="en-US" dirty="0"/>
          </a:p>
          <a:p>
            <a:endParaRPr lang="en-US" dirty="0"/>
          </a:p>
        </p:txBody>
      </p:sp>
    </p:spTree>
    <p:extLst>
      <p:ext uri="{BB962C8B-B14F-4D97-AF65-F5344CB8AC3E}">
        <p14:creationId xmlns:p14="http://schemas.microsoft.com/office/powerpoint/2010/main" val="1983050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27180692"/>
              </p:ext>
            </p:extLst>
          </p:nvPr>
        </p:nvGraphicFramePr>
        <p:xfrm>
          <a:off x="152400" y="0"/>
          <a:ext cx="8686800" cy="8311613"/>
        </p:xfrm>
        <a:graphic>
          <a:graphicData uri="http://schemas.openxmlformats.org/drawingml/2006/table">
            <a:tbl>
              <a:tblPr firstRow="1" firstCol="1" bandRow="1">
                <a:tableStyleId>{5C22544A-7EE6-4342-B048-85BDC9FD1C3A}</a:tableStyleId>
              </a:tblPr>
              <a:tblGrid>
                <a:gridCol w="1417972">
                  <a:extLst>
                    <a:ext uri="{9D8B030D-6E8A-4147-A177-3AD203B41FA5}">
                      <a16:colId xmlns:a16="http://schemas.microsoft.com/office/drawing/2014/main" val="20000"/>
                    </a:ext>
                  </a:extLst>
                </a:gridCol>
                <a:gridCol w="1158623">
                  <a:extLst>
                    <a:ext uri="{9D8B030D-6E8A-4147-A177-3AD203B41FA5}">
                      <a16:colId xmlns:a16="http://schemas.microsoft.com/office/drawing/2014/main" val="20001"/>
                    </a:ext>
                  </a:extLst>
                </a:gridCol>
                <a:gridCol w="1030637">
                  <a:extLst>
                    <a:ext uri="{9D8B030D-6E8A-4147-A177-3AD203B41FA5}">
                      <a16:colId xmlns:a16="http://schemas.microsoft.com/office/drawing/2014/main" val="20002"/>
                    </a:ext>
                  </a:extLst>
                </a:gridCol>
                <a:gridCol w="1840424">
                  <a:extLst>
                    <a:ext uri="{9D8B030D-6E8A-4147-A177-3AD203B41FA5}">
                      <a16:colId xmlns:a16="http://schemas.microsoft.com/office/drawing/2014/main" val="20003"/>
                    </a:ext>
                  </a:extLst>
                </a:gridCol>
                <a:gridCol w="1577322">
                  <a:extLst>
                    <a:ext uri="{9D8B030D-6E8A-4147-A177-3AD203B41FA5}">
                      <a16:colId xmlns:a16="http://schemas.microsoft.com/office/drawing/2014/main" val="20004"/>
                    </a:ext>
                  </a:extLst>
                </a:gridCol>
                <a:gridCol w="1661822">
                  <a:extLst>
                    <a:ext uri="{9D8B030D-6E8A-4147-A177-3AD203B41FA5}">
                      <a16:colId xmlns:a16="http://schemas.microsoft.com/office/drawing/2014/main" val="20005"/>
                    </a:ext>
                  </a:extLst>
                </a:gridCol>
              </a:tblGrid>
              <a:tr h="414278">
                <a:tc gridSpan="6">
                  <a:txBody>
                    <a:bodyPr/>
                    <a:lstStyle/>
                    <a:p>
                      <a:pPr marL="0" marR="0">
                        <a:lnSpc>
                          <a:spcPct val="115000"/>
                        </a:lnSpc>
                        <a:spcBef>
                          <a:spcPts val="0"/>
                        </a:spcBef>
                        <a:spcAft>
                          <a:spcPts val="0"/>
                        </a:spcAft>
                      </a:pPr>
                      <a:br>
                        <a:rPr lang="en-US" sz="600" dirty="0">
                          <a:effectLst/>
                        </a:rPr>
                      </a:br>
                      <a:r>
                        <a:rPr lang="en-US" sz="600" dirty="0">
                          <a:effectLst/>
                        </a:rPr>
                        <a:t>Table 1.  Examples of symbiotic relationships between eukaryotes and microbes.  “Other inverts” refers to invertebrates other than insects.  Some eukaryotes harbor archaea, bacteria and protozoa, called “all” here.  Several hosts obtain ammonium (“nitrogen”) from diazotrophic symbionts while others have bioluminescent (“</a:t>
                      </a:r>
                      <a:r>
                        <a:rPr lang="en-US" sz="600" dirty="0" err="1">
                          <a:effectLst/>
                        </a:rPr>
                        <a:t>Biolum</a:t>
                      </a:r>
                      <a:r>
                        <a:rPr lang="en-US" sz="600" dirty="0">
                          <a:effectLst/>
                        </a:rPr>
                        <a:t>”) symbionts.  “Organic C” is organic carbon while “reduced S” is reduced sulfur compounds like hydrogen sulfide.  Based on Douglas (2010) and other sources cited in the main text.</a:t>
                      </a:r>
                      <a:endParaRPr lang="en-US" sz="600" dirty="0">
                        <a:effectLst/>
                        <a:latin typeface="Times New Roman"/>
                        <a:ea typeface="Calibri"/>
                      </a:endParaRPr>
                    </a:p>
                  </a:txBody>
                  <a:tcPr marL="35800" marR="35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9985">
                <a:tc>
                  <a:txBody>
                    <a:bodyPr/>
                    <a:lstStyle/>
                    <a:p>
                      <a:endParaRPr lang="en-US" sz="1400" dirty="0">
                        <a:effectLst/>
                        <a:latin typeface="Times New Roman"/>
                      </a:endParaRPr>
                    </a:p>
                  </a:txBody>
                  <a:tcPr marL="35800" marR="35800" marT="0" marB="0" anchor="b"/>
                </a:tc>
                <a:tc>
                  <a:txBody>
                    <a:bodyPr/>
                    <a:lstStyle/>
                    <a:p>
                      <a:endParaRPr lang="en-US" sz="1400">
                        <a:effectLst/>
                        <a:latin typeface="Times New Roman"/>
                      </a:endParaRPr>
                    </a:p>
                  </a:txBody>
                  <a:tcPr marL="35800" marR="35800" marT="0" marB="0" anchor="b"/>
                </a:tc>
                <a:tc>
                  <a:txBody>
                    <a:bodyPr/>
                    <a:lstStyle/>
                    <a:p>
                      <a:endParaRPr lang="en-US" sz="1400">
                        <a:effectLst/>
                        <a:latin typeface="Times New Roman"/>
                      </a:endParaRPr>
                    </a:p>
                  </a:txBody>
                  <a:tcPr marL="35800" marR="35800" marT="0" marB="0" anchor="b"/>
                </a:tc>
                <a:tc>
                  <a:txBody>
                    <a:bodyPr/>
                    <a:lstStyle/>
                    <a:p>
                      <a:endParaRPr lang="en-US" sz="1400">
                        <a:effectLst/>
                        <a:latin typeface="Times New Roman"/>
                      </a:endParaRPr>
                    </a:p>
                  </a:txBody>
                  <a:tcPr marL="35800" marR="35800" marT="0" marB="0" anchor="b"/>
                </a:tc>
                <a:tc gridSpan="2">
                  <a:txBody>
                    <a:bodyPr/>
                    <a:lstStyle/>
                    <a:p>
                      <a:pPr marL="0" marR="0" algn="ctr">
                        <a:lnSpc>
                          <a:spcPct val="115000"/>
                        </a:lnSpc>
                        <a:spcBef>
                          <a:spcPts val="0"/>
                        </a:spcBef>
                        <a:spcAft>
                          <a:spcPts val="0"/>
                        </a:spcAft>
                      </a:pPr>
                      <a:r>
                        <a:rPr lang="en-US" sz="1400">
                          <a:effectLst/>
                        </a:rPr>
                        <a:t>Benefit to:</a:t>
                      </a:r>
                      <a:endParaRPr lang="en-US" sz="1400">
                        <a:effectLst/>
                        <a:latin typeface="Times New Roman"/>
                        <a:ea typeface="Calibri"/>
                      </a:endParaRPr>
                    </a:p>
                  </a:txBody>
                  <a:tcPr marL="35800" marR="35800" marT="0" marB="0" anchor="b"/>
                </a:tc>
                <a:tc hMerge="1">
                  <a:txBody>
                    <a:bodyPr/>
                    <a:lstStyle/>
                    <a:p>
                      <a:endParaRPr lang="en-US"/>
                    </a:p>
                  </a:txBody>
                  <a:tcPr/>
                </a:tc>
                <a:extLst>
                  <a:ext uri="{0D108BD9-81ED-4DB2-BD59-A6C34878D82A}">
                    <a16:rowId xmlns:a16="http://schemas.microsoft.com/office/drawing/2014/main" val="10001"/>
                  </a:ext>
                </a:extLst>
              </a:tr>
              <a:tr h="475539">
                <a:tc>
                  <a:txBody>
                    <a:bodyPr/>
                    <a:lstStyle/>
                    <a:p>
                      <a:pPr marL="0" marR="0" algn="ctr">
                        <a:lnSpc>
                          <a:spcPct val="115000"/>
                        </a:lnSpc>
                        <a:spcBef>
                          <a:spcPts val="0"/>
                        </a:spcBef>
                        <a:spcAft>
                          <a:spcPts val="0"/>
                        </a:spcAft>
                      </a:pPr>
                      <a:r>
                        <a:rPr lang="en-US" sz="1400" dirty="0">
                          <a:effectLst/>
                        </a:rPr>
                        <a:t>Eukaryote </a:t>
                      </a:r>
                      <a:r>
                        <a:rPr lang="en-US" sz="1400" u="sng" dirty="0">
                          <a:effectLst/>
                        </a:rPr>
                        <a:t>Type</a:t>
                      </a:r>
                      <a:endParaRPr lang="en-US" sz="1400" dirty="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u="sng" dirty="0">
                          <a:effectLst/>
                        </a:rPr>
                        <a:t>Eukaryote</a:t>
                      </a:r>
                      <a:endParaRPr lang="en-US" sz="1400" dirty="0">
                        <a:effectLst/>
                        <a:latin typeface="Times New Roman"/>
                        <a:ea typeface="Calibri"/>
                      </a:endParaRPr>
                    </a:p>
                  </a:txBody>
                  <a:tcPr marL="35800" marR="35800" marT="0" marB="0" anchor="b"/>
                </a:tc>
                <a:tc>
                  <a:txBody>
                    <a:bodyPr/>
                    <a:lstStyle/>
                    <a:p>
                      <a:pPr marL="0" marR="0" algn="ctr">
                        <a:lnSpc>
                          <a:spcPct val="115000"/>
                        </a:lnSpc>
                        <a:spcBef>
                          <a:spcPts val="0"/>
                        </a:spcBef>
                        <a:spcAft>
                          <a:spcPts val="0"/>
                        </a:spcAft>
                      </a:pPr>
                      <a:r>
                        <a:rPr lang="en-US" sz="1400">
                          <a:effectLst/>
                        </a:rPr>
                        <a:t>Symbiont </a:t>
                      </a:r>
                      <a:r>
                        <a:rPr lang="en-US" sz="1400" u="sng">
                          <a:effectLst/>
                        </a:rPr>
                        <a:t>type</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u="sng">
                          <a:effectLst/>
                        </a:rPr>
                        <a:t>Microbe</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u="sng">
                          <a:effectLst/>
                        </a:rPr>
                        <a:t>Host</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u="sng">
                          <a:effectLst/>
                        </a:rPr>
                        <a:t>Symbiont</a:t>
                      </a:r>
                      <a:endParaRPr lang="en-US" sz="1400">
                        <a:effectLst/>
                        <a:latin typeface="Times New Roman"/>
                        <a:ea typeface="Calibri"/>
                      </a:endParaRPr>
                    </a:p>
                  </a:txBody>
                  <a:tcPr marL="35800" marR="35800" marT="0" marB="0" anchor="b"/>
                </a:tc>
                <a:extLst>
                  <a:ext uri="{0D108BD9-81ED-4DB2-BD59-A6C34878D82A}">
                    <a16:rowId xmlns:a16="http://schemas.microsoft.com/office/drawing/2014/main" val="10002"/>
                  </a:ext>
                </a:extLst>
              </a:tr>
              <a:tr h="229985">
                <a:tc>
                  <a:txBody>
                    <a:bodyPr/>
                    <a:lstStyle/>
                    <a:p>
                      <a:pPr marL="0" marR="0">
                        <a:lnSpc>
                          <a:spcPct val="115000"/>
                        </a:lnSpc>
                        <a:spcBef>
                          <a:spcPts val="0"/>
                        </a:spcBef>
                        <a:spcAft>
                          <a:spcPts val="0"/>
                        </a:spcAft>
                      </a:pPr>
                      <a:r>
                        <a:rPr lang="en-US" sz="1400" dirty="0">
                          <a:effectLst/>
                        </a:rPr>
                        <a:t>Microbe</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Ciliates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Archaea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Methanogen</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Energetics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Hydrogen gas</a:t>
                      </a:r>
                      <a:endParaRPr lang="en-US" sz="1400">
                        <a:effectLst/>
                        <a:latin typeface="Times New Roman"/>
                        <a:ea typeface="Calibri"/>
                      </a:endParaRPr>
                    </a:p>
                  </a:txBody>
                  <a:tcPr marL="35800" marR="35800" marT="0" marB="0"/>
                </a:tc>
                <a:extLst>
                  <a:ext uri="{0D108BD9-81ED-4DB2-BD59-A6C34878D82A}">
                    <a16:rowId xmlns:a16="http://schemas.microsoft.com/office/drawing/2014/main" val="10003"/>
                  </a:ext>
                </a:extLst>
              </a:tr>
              <a:tr h="229985">
                <a:tc>
                  <a:txBody>
                    <a:bodyPr/>
                    <a:lstStyle/>
                    <a:p>
                      <a:pPr marL="0" marR="0">
                        <a:lnSpc>
                          <a:spcPct val="115000"/>
                        </a:lnSpc>
                        <a:spcBef>
                          <a:spcPts val="0"/>
                        </a:spcBef>
                        <a:spcAft>
                          <a:spcPts val="0"/>
                        </a:spcAft>
                      </a:pPr>
                      <a:r>
                        <a:rPr lang="en-US" sz="1400" dirty="0">
                          <a:effectLst/>
                        </a:rPr>
                        <a:t>Microbe</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Ciliates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Energy</a:t>
                      </a:r>
                      <a:endParaRPr lang="en-US" sz="1400">
                        <a:effectLst/>
                        <a:latin typeface="Times New Roman"/>
                        <a:ea typeface="Calibri"/>
                      </a:endParaRPr>
                    </a:p>
                  </a:txBody>
                  <a:tcPr marL="35800" marR="35800" marT="0" marB="0"/>
                </a:tc>
                <a:extLst>
                  <a:ext uri="{0D108BD9-81ED-4DB2-BD59-A6C34878D82A}">
                    <a16:rowId xmlns:a16="http://schemas.microsoft.com/office/drawing/2014/main" val="10004"/>
                  </a:ext>
                </a:extLst>
              </a:tr>
              <a:tr h="229985">
                <a:tc>
                  <a:txBody>
                    <a:bodyPr/>
                    <a:lstStyle/>
                    <a:p>
                      <a:pPr marL="0" marR="0">
                        <a:lnSpc>
                          <a:spcPct val="115000"/>
                        </a:lnSpc>
                        <a:spcBef>
                          <a:spcPts val="0"/>
                        </a:spcBef>
                        <a:spcAft>
                          <a:spcPts val="0"/>
                        </a:spcAft>
                      </a:pPr>
                      <a:r>
                        <a:rPr lang="en-US" sz="1400" dirty="0">
                          <a:effectLst/>
                        </a:rPr>
                        <a:t>Microbe</a:t>
                      </a:r>
                      <a:endParaRPr lang="en-US" sz="1400" dirty="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Diatom</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Richelia</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Nitrogen</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Protection</a:t>
                      </a:r>
                      <a:endParaRPr lang="en-US" sz="1400">
                        <a:effectLst/>
                        <a:latin typeface="Times New Roman"/>
                        <a:ea typeface="Calibri"/>
                      </a:endParaRPr>
                    </a:p>
                  </a:txBody>
                  <a:tcPr marL="35800" marR="35800" marT="0" marB="0"/>
                </a:tc>
                <a:extLst>
                  <a:ext uri="{0D108BD9-81ED-4DB2-BD59-A6C34878D82A}">
                    <a16:rowId xmlns:a16="http://schemas.microsoft.com/office/drawing/2014/main" val="10005"/>
                  </a:ext>
                </a:extLst>
              </a:tr>
              <a:tr h="229985">
                <a:tc>
                  <a:txBody>
                    <a:bodyPr/>
                    <a:lstStyle/>
                    <a:p>
                      <a:pPr marL="0" marR="0">
                        <a:lnSpc>
                          <a:spcPct val="115000"/>
                        </a:lnSpc>
                        <a:spcBef>
                          <a:spcPts val="0"/>
                        </a:spcBef>
                        <a:spcAft>
                          <a:spcPts val="0"/>
                        </a:spcAft>
                      </a:pPr>
                      <a:r>
                        <a:rPr lang="en-US" sz="1400" dirty="0">
                          <a:effectLst/>
                        </a:rPr>
                        <a:t>Microbe</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Flagellates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tc>
                <a:extLst>
                  <a:ext uri="{0D108BD9-81ED-4DB2-BD59-A6C34878D82A}">
                    <a16:rowId xmlns:a16="http://schemas.microsoft.com/office/drawing/2014/main" val="10006"/>
                  </a:ext>
                </a:extLst>
              </a:tr>
              <a:tr h="229985">
                <a:tc>
                  <a:txBody>
                    <a:bodyPr/>
                    <a:lstStyle/>
                    <a:p>
                      <a:pPr marL="0" marR="0">
                        <a:lnSpc>
                          <a:spcPct val="115000"/>
                        </a:lnSpc>
                        <a:spcBef>
                          <a:spcPts val="0"/>
                        </a:spcBef>
                        <a:spcAft>
                          <a:spcPts val="0"/>
                        </a:spcAft>
                      </a:pPr>
                      <a:r>
                        <a:rPr lang="en-US" sz="1400" dirty="0">
                          <a:effectLst/>
                        </a:rPr>
                        <a:t>Microbe</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Paramecium</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Caedibacter</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Defense</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07"/>
                  </a:ext>
                </a:extLst>
              </a:tr>
              <a:tr h="229985">
                <a:tc>
                  <a:txBody>
                    <a:bodyPr/>
                    <a:lstStyle/>
                    <a:p>
                      <a:pPr marL="0" marR="0">
                        <a:lnSpc>
                          <a:spcPct val="115000"/>
                        </a:lnSpc>
                        <a:spcBef>
                          <a:spcPts val="0"/>
                        </a:spcBef>
                        <a:spcAft>
                          <a:spcPts val="0"/>
                        </a:spcAft>
                      </a:pPr>
                      <a:r>
                        <a:rPr lang="en-US" sz="1400">
                          <a:effectLst/>
                        </a:rPr>
                        <a:t>Microbe</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Fungus</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Algae</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Protection</a:t>
                      </a:r>
                      <a:endParaRPr lang="en-US" sz="1400">
                        <a:effectLst/>
                        <a:latin typeface="Times New Roman"/>
                        <a:ea typeface="Calibri"/>
                      </a:endParaRPr>
                    </a:p>
                  </a:txBody>
                  <a:tcPr marL="35800" marR="35800" marT="0" marB="0"/>
                </a:tc>
                <a:extLst>
                  <a:ext uri="{0D108BD9-81ED-4DB2-BD59-A6C34878D82A}">
                    <a16:rowId xmlns:a16="http://schemas.microsoft.com/office/drawing/2014/main" val="10008"/>
                  </a:ext>
                </a:extLst>
              </a:tr>
              <a:tr h="229985">
                <a:tc>
                  <a:txBody>
                    <a:bodyPr/>
                    <a:lstStyle/>
                    <a:p>
                      <a:pPr marL="0" marR="0">
                        <a:lnSpc>
                          <a:spcPct val="115000"/>
                        </a:lnSpc>
                        <a:spcBef>
                          <a:spcPts val="0"/>
                        </a:spcBef>
                        <a:spcAft>
                          <a:spcPts val="0"/>
                        </a:spcAft>
                      </a:pPr>
                      <a:r>
                        <a:rPr lang="en-US" sz="1400">
                          <a:effectLst/>
                        </a:rPr>
                        <a:t>Plant</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dirty="0" err="1">
                          <a:effectLst/>
                        </a:rPr>
                        <a:t>Azolla</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Anabaena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Nitrogen</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09"/>
                  </a:ext>
                </a:extLst>
              </a:tr>
              <a:tr h="229985">
                <a:tc>
                  <a:txBody>
                    <a:bodyPr/>
                    <a:lstStyle/>
                    <a:p>
                      <a:pPr marL="0" marR="0">
                        <a:lnSpc>
                          <a:spcPct val="115000"/>
                        </a:lnSpc>
                        <a:spcBef>
                          <a:spcPts val="0"/>
                        </a:spcBef>
                        <a:spcAft>
                          <a:spcPts val="0"/>
                        </a:spcAft>
                      </a:pPr>
                      <a:r>
                        <a:rPr lang="en-US" sz="1400">
                          <a:effectLst/>
                        </a:rPr>
                        <a:t>Plant</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Legumes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Rhizobium</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Nitrogen</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0"/>
                  </a:ext>
                </a:extLst>
              </a:tr>
              <a:tr h="229985">
                <a:tc>
                  <a:txBody>
                    <a:bodyPr/>
                    <a:lstStyle/>
                    <a:p>
                      <a:pPr marL="0" marR="0">
                        <a:lnSpc>
                          <a:spcPct val="115000"/>
                        </a:lnSpc>
                        <a:spcBef>
                          <a:spcPts val="0"/>
                        </a:spcBef>
                        <a:spcAft>
                          <a:spcPts val="0"/>
                        </a:spcAft>
                      </a:pPr>
                      <a:r>
                        <a:rPr lang="en-US" sz="1400">
                          <a:effectLst/>
                        </a:rPr>
                        <a:t>Plant</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Alder</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Frankia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Nitrogen</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1"/>
                  </a:ext>
                </a:extLst>
              </a:tr>
              <a:tr h="229985">
                <a:tc>
                  <a:txBody>
                    <a:bodyPr/>
                    <a:lstStyle/>
                    <a:p>
                      <a:pPr marL="0" marR="0">
                        <a:lnSpc>
                          <a:spcPct val="115000"/>
                        </a:lnSpc>
                        <a:spcBef>
                          <a:spcPts val="0"/>
                        </a:spcBef>
                        <a:spcAft>
                          <a:spcPts val="0"/>
                        </a:spcAft>
                      </a:pPr>
                      <a:r>
                        <a:rPr lang="en-US" sz="1400">
                          <a:effectLst/>
                        </a:rPr>
                        <a:t>Plant</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Various</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Fungi</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Fungi</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Nutrients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2"/>
                  </a:ext>
                </a:extLst>
              </a:tr>
              <a:tr h="229985">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Aphids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Bacteria</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Buchnera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3"/>
                  </a:ext>
                </a:extLst>
              </a:tr>
              <a:tr h="475539">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Carpenter ants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Bacteria</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Blochmannia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4"/>
                  </a:ext>
                </a:extLst>
              </a:tr>
              <a:tr h="229985">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Cockroaches</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dirty="0">
                          <a:effectLst/>
                        </a:rPr>
                        <a:t>Bacteria</a:t>
                      </a:r>
                      <a:endParaRPr lang="en-US" sz="1400" dirty="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Bacteriodetes</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Amino acids</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Uric acid</a:t>
                      </a:r>
                      <a:endParaRPr lang="en-US" sz="1400">
                        <a:effectLst/>
                        <a:latin typeface="Times New Roman"/>
                        <a:ea typeface="Calibri"/>
                      </a:endParaRPr>
                    </a:p>
                  </a:txBody>
                  <a:tcPr marL="35800" marR="35800" marT="0" marB="0" anchor="b"/>
                </a:tc>
                <a:extLst>
                  <a:ext uri="{0D108BD9-81ED-4DB2-BD59-A6C34878D82A}">
                    <a16:rowId xmlns:a16="http://schemas.microsoft.com/office/drawing/2014/main" val="10015"/>
                  </a:ext>
                </a:extLst>
              </a:tr>
              <a:tr h="229985">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Mealy bugs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Bacteria</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Tremblaya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6"/>
                  </a:ext>
                </a:extLst>
              </a:tr>
              <a:tr h="475539">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Sharpshooter</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Bacteria</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Homalodisca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nchor="ctr"/>
                </a:tc>
                <a:extLst>
                  <a:ext uri="{0D108BD9-81ED-4DB2-BD59-A6C34878D82A}">
                    <a16:rowId xmlns:a16="http://schemas.microsoft.com/office/drawing/2014/main" val="10017"/>
                  </a:ext>
                </a:extLst>
              </a:tr>
              <a:tr h="229985">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Termite</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All</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8"/>
                  </a:ext>
                </a:extLst>
              </a:tr>
              <a:tr h="229985">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Tsetse fly</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err="1">
                          <a:effectLst/>
                        </a:rPr>
                        <a:t>Wigglesworthia</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9"/>
                  </a:ext>
                </a:extLst>
              </a:tr>
              <a:tr h="229985">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Corals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Algae</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err="1">
                          <a:effectLst/>
                        </a:rPr>
                        <a:t>Symbiodinium</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Ammonium</a:t>
                      </a:r>
                      <a:endParaRPr lang="en-US" sz="1400">
                        <a:effectLst/>
                        <a:latin typeface="Times New Roman"/>
                        <a:ea typeface="Calibri"/>
                      </a:endParaRPr>
                    </a:p>
                  </a:txBody>
                  <a:tcPr marL="35800" marR="35800" marT="0" marB="0"/>
                </a:tc>
                <a:extLst>
                  <a:ext uri="{0D108BD9-81ED-4DB2-BD59-A6C34878D82A}">
                    <a16:rowId xmlns:a16="http://schemas.microsoft.com/office/drawing/2014/main" val="10020"/>
                  </a:ext>
                </a:extLst>
              </a:tr>
              <a:tr h="475539">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Deep-sea clam</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err="1">
                          <a:effectLst/>
                        </a:rPr>
                        <a:t>Ruthia</a:t>
                      </a:r>
                      <a:r>
                        <a:rPr lang="en-US" sz="1400" dirty="0">
                          <a:effectLst/>
                        </a:rPr>
                        <a:t>, </a:t>
                      </a:r>
                      <a:r>
                        <a:rPr lang="en-US" sz="1400" dirty="0" err="1">
                          <a:effectLst/>
                        </a:rPr>
                        <a:t>Vesicomyosocius</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Reduced S and O2</a:t>
                      </a:r>
                      <a:endParaRPr lang="en-US" sz="1400" dirty="0">
                        <a:effectLst/>
                        <a:latin typeface="Times New Roman"/>
                        <a:ea typeface="Calibri"/>
                      </a:endParaRPr>
                    </a:p>
                  </a:txBody>
                  <a:tcPr marL="35800" marR="35800" marT="0" marB="0"/>
                </a:tc>
                <a:extLst>
                  <a:ext uri="{0D108BD9-81ED-4DB2-BD59-A6C34878D82A}">
                    <a16:rowId xmlns:a16="http://schemas.microsoft.com/office/drawing/2014/main" val="10021"/>
                  </a:ext>
                </a:extLst>
              </a:tr>
              <a:tr h="475539">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Leeches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err="1">
                          <a:effectLst/>
                        </a:rPr>
                        <a:t>Aeromonas</a:t>
                      </a:r>
                      <a:r>
                        <a:rPr lang="en-US" sz="1400" dirty="0">
                          <a:effectLst/>
                        </a:rPr>
                        <a:t>, </a:t>
                      </a:r>
                      <a:r>
                        <a:rPr lang="en-US" sz="1400" dirty="0" err="1">
                          <a:effectLst/>
                        </a:rPr>
                        <a:t>Rikenella</a:t>
                      </a:r>
                      <a:r>
                        <a:rPr lang="en-US" sz="1400" dirty="0">
                          <a:effectLst/>
                        </a:rPr>
                        <a:t> </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22"/>
                  </a:ext>
                </a:extLst>
              </a:tr>
              <a:tr h="229985">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Mussels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Proteobacteria</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Methane</a:t>
                      </a:r>
                      <a:endParaRPr lang="en-US" sz="1400">
                        <a:effectLst/>
                        <a:latin typeface="Times New Roman"/>
                        <a:ea typeface="Calibri"/>
                      </a:endParaRPr>
                    </a:p>
                  </a:txBody>
                  <a:tcPr marL="35800" marR="35800" marT="0" marB="0" anchor="ctr"/>
                </a:tc>
                <a:extLst>
                  <a:ext uri="{0D108BD9-81ED-4DB2-BD59-A6C34878D82A}">
                    <a16:rowId xmlns:a16="http://schemas.microsoft.com/office/drawing/2014/main" val="10023"/>
                  </a:ext>
                </a:extLst>
              </a:tr>
              <a:tr h="229985">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Nematode</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Xenorhabdus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nchor="ctr"/>
                </a:tc>
                <a:extLst>
                  <a:ext uri="{0D108BD9-81ED-4DB2-BD59-A6C34878D82A}">
                    <a16:rowId xmlns:a16="http://schemas.microsoft.com/office/drawing/2014/main" val="10024"/>
                  </a:ext>
                </a:extLst>
              </a:tr>
              <a:tr h="229985">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Oligochaetes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Various 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Reduced S</a:t>
                      </a:r>
                      <a:endParaRPr lang="en-US" sz="1400">
                        <a:effectLst/>
                        <a:latin typeface="Times New Roman"/>
                        <a:ea typeface="Calibri"/>
                      </a:endParaRPr>
                    </a:p>
                  </a:txBody>
                  <a:tcPr marL="35800" marR="35800" marT="0" marB="0" anchor="ctr"/>
                </a:tc>
                <a:extLst>
                  <a:ext uri="{0D108BD9-81ED-4DB2-BD59-A6C34878D82A}">
                    <a16:rowId xmlns:a16="http://schemas.microsoft.com/office/drawing/2014/main" val="10025"/>
                  </a:ext>
                </a:extLst>
              </a:tr>
              <a:tr h="229985">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Shipworm</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Teredinibacter</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nchor="ctr"/>
                </a:tc>
                <a:extLst>
                  <a:ext uri="{0D108BD9-81ED-4DB2-BD59-A6C34878D82A}">
                    <a16:rowId xmlns:a16="http://schemas.microsoft.com/office/drawing/2014/main" val="10026"/>
                  </a:ext>
                </a:extLst>
              </a:tr>
              <a:tr h="229985">
                <a:tc>
                  <a:txBody>
                    <a:bodyPr/>
                    <a:lstStyle/>
                    <a:p>
                      <a:pPr marL="0" marR="0">
                        <a:lnSpc>
                          <a:spcPct val="115000"/>
                        </a:lnSpc>
                        <a:spcBef>
                          <a:spcPts val="0"/>
                        </a:spcBef>
                        <a:spcAft>
                          <a:spcPts val="0"/>
                        </a:spcAft>
                      </a:pPr>
                      <a:r>
                        <a:rPr lang="en-US" sz="1400" dirty="0">
                          <a:effectLst/>
                        </a:rPr>
                        <a:t>Other Inverts</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Vibrios </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err="1">
                          <a:effectLst/>
                        </a:rPr>
                        <a:t>Biolumin</a:t>
                      </a:r>
                      <a:r>
                        <a:rPr lang="en-US" sz="1400" dirty="0">
                          <a:effectLst/>
                        </a:rPr>
                        <a:t>.</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tc>
                <a:extLst>
                  <a:ext uri="{0D108BD9-81ED-4DB2-BD59-A6C34878D82A}">
                    <a16:rowId xmlns:a16="http://schemas.microsoft.com/office/drawing/2014/main" val="10027"/>
                  </a:ext>
                </a:extLst>
              </a:tr>
              <a:tr h="229985">
                <a:tc>
                  <a:txBody>
                    <a:bodyPr/>
                    <a:lstStyle/>
                    <a:p>
                      <a:pPr marL="0" marR="0">
                        <a:lnSpc>
                          <a:spcPct val="115000"/>
                        </a:lnSpc>
                        <a:spcBef>
                          <a:spcPts val="0"/>
                        </a:spcBef>
                        <a:spcAft>
                          <a:spcPts val="0"/>
                        </a:spcAft>
                      </a:pPr>
                      <a:r>
                        <a:rPr lang="en-US" sz="1400">
                          <a:effectLst/>
                        </a:rPr>
                        <a:t>Vertebrates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Fish</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Vibrios </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err="1">
                          <a:effectLst/>
                        </a:rPr>
                        <a:t>Biolumin</a:t>
                      </a:r>
                      <a:r>
                        <a:rPr lang="en-US" sz="1400" dirty="0">
                          <a:effectLst/>
                        </a:rPr>
                        <a:t>.</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nchor="ctr"/>
                </a:tc>
                <a:extLst>
                  <a:ext uri="{0D108BD9-81ED-4DB2-BD59-A6C34878D82A}">
                    <a16:rowId xmlns:a16="http://schemas.microsoft.com/office/drawing/2014/main" val="10028"/>
                  </a:ext>
                </a:extLst>
              </a:tr>
              <a:tr h="229985">
                <a:tc>
                  <a:txBody>
                    <a:bodyPr/>
                    <a:lstStyle/>
                    <a:p>
                      <a:pPr marL="0" marR="0">
                        <a:lnSpc>
                          <a:spcPct val="115000"/>
                        </a:lnSpc>
                        <a:spcBef>
                          <a:spcPts val="0"/>
                        </a:spcBef>
                        <a:spcAft>
                          <a:spcPts val="0"/>
                        </a:spcAft>
                      </a:pPr>
                      <a:r>
                        <a:rPr lang="en-US" sz="1400">
                          <a:effectLst/>
                        </a:rPr>
                        <a:t>Vertebrates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Ruminants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All</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nchor="ctr"/>
                </a:tc>
                <a:extLst>
                  <a:ext uri="{0D108BD9-81ED-4DB2-BD59-A6C34878D82A}">
                    <a16:rowId xmlns:a16="http://schemas.microsoft.com/office/drawing/2014/main" val="10029"/>
                  </a:ext>
                </a:extLst>
              </a:tr>
            </a:tbl>
          </a:graphicData>
        </a:graphic>
      </p:graphicFrame>
      <p:sp>
        <p:nvSpPr>
          <p:cNvPr id="2" name="Rectangle 1">
            <a:extLst>
              <a:ext uri="{FF2B5EF4-FFF2-40B4-BE49-F238E27FC236}">
                <a16:creationId xmlns:a16="http://schemas.microsoft.com/office/drawing/2014/main" id="{4A4533DF-AF3B-8F4B-8D54-A07DB0B5AC63}"/>
              </a:ext>
            </a:extLst>
          </p:cNvPr>
          <p:cNvSpPr/>
          <p:nvPr/>
        </p:nvSpPr>
        <p:spPr>
          <a:xfrm>
            <a:off x="-533400" y="5562600"/>
            <a:ext cx="99060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8785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98603-84AC-E14A-8DAB-8E2A774195AB}"/>
              </a:ext>
            </a:extLst>
          </p:cNvPr>
          <p:cNvSpPr>
            <a:spLocks noGrp="1"/>
          </p:cNvSpPr>
          <p:nvPr>
            <p:ph type="title"/>
          </p:nvPr>
        </p:nvSpPr>
        <p:spPr/>
        <p:txBody>
          <a:bodyPr/>
          <a:lstStyle/>
          <a:p>
            <a:r>
              <a:rPr lang="en-US" dirty="0"/>
              <a:t>THIS IS THE LAST LECTURE</a:t>
            </a:r>
          </a:p>
        </p:txBody>
      </p:sp>
      <p:sp>
        <p:nvSpPr>
          <p:cNvPr id="3" name="Content Placeholder 2">
            <a:extLst>
              <a:ext uri="{FF2B5EF4-FFF2-40B4-BE49-F238E27FC236}">
                <a16:creationId xmlns:a16="http://schemas.microsoft.com/office/drawing/2014/main" id="{DE285A81-E688-614C-BD74-8D04962C316D}"/>
              </a:ext>
            </a:extLst>
          </p:cNvPr>
          <p:cNvSpPr>
            <a:spLocks noGrp="1"/>
          </p:cNvSpPr>
          <p:nvPr>
            <p:ph idx="1"/>
          </p:nvPr>
        </p:nvSpPr>
        <p:spPr/>
        <p:txBody>
          <a:bodyPr>
            <a:normAutofit fontScale="92500" lnSpcReduction="10000"/>
          </a:bodyPr>
          <a:lstStyle/>
          <a:p>
            <a:r>
              <a:rPr lang="en-US" dirty="0"/>
              <a:t>Paper discussion Wednesday</a:t>
            </a:r>
          </a:p>
          <a:p>
            <a:endParaRPr lang="en-US" dirty="0"/>
          </a:p>
          <a:p>
            <a:r>
              <a:rPr lang="en-US" dirty="0"/>
              <a:t>Exam May 11, due May 15</a:t>
            </a:r>
          </a:p>
          <a:p>
            <a:pPr lvl="1"/>
            <a:r>
              <a:rPr lang="en-US" dirty="0"/>
              <a:t>No lecture on May 11 – do </a:t>
            </a:r>
            <a:r>
              <a:rPr lang="en-US"/>
              <a:t>the exam!</a:t>
            </a:r>
            <a:endParaRPr lang="en-US" dirty="0"/>
          </a:p>
          <a:p>
            <a:endParaRPr lang="en-US" dirty="0"/>
          </a:p>
          <a:p>
            <a:r>
              <a:rPr lang="en-US" dirty="0"/>
              <a:t>Lecture May 13 not on the exam, will showcase Wikipedia updates that day.</a:t>
            </a:r>
          </a:p>
          <a:p>
            <a:endParaRPr lang="en-US" dirty="0"/>
          </a:p>
          <a:p>
            <a:pPr marL="0" indent="0">
              <a:buNone/>
            </a:pPr>
            <a:r>
              <a:rPr lang="en-US" dirty="0"/>
              <a:t>Class on May 18 canceled.</a:t>
            </a:r>
          </a:p>
        </p:txBody>
      </p:sp>
    </p:spTree>
    <p:extLst>
      <p:ext uri="{BB962C8B-B14F-4D97-AF65-F5344CB8AC3E}">
        <p14:creationId xmlns:p14="http://schemas.microsoft.com/office/powerpoint/2010/main" val="1005169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36389458"/>
              </p:ext>
            </p:extLst>
          </p:nvPr>
        </p:nvGraphicFramePr>
        <p:xfrm>
          <a:off x="152400" y="-3429000"/>
          <a:ext cx="8686800" cy="8311613"/>
        </p:xfrm>
        <a:graphic>
          <a:graphicData uri="http://schemas.openxmlformats.org/drawingml/2006/table">
            <a:tbl>
              <a:tblPr firstRow="1" firstCol="1" bandRow="1">
                <a:tableStyleId>{5C22544A-7EE6-4342-B048-85BDC9FD1C3A}</a:tableStyleId>
              </a:tblPr>
              <a:tblGrid>
                <a:gridCol w="1417972">
                  <a:extLst>
                    <a:ext uri="{9D8B030D-6E8A-4147-A177-3AD203B41FA5}">
                      <a16:colId xmlns:a16="http://schemas.microsoft.com/office/drawing/2014/main" val="20000"/>
                    </a:ext>
                  </a:extLst>
                </a:gridCol>
                <a:gridCol w="1158623">
                  <a:extLst>
                    <a:ext uri="{9D8B030D-6E8A-4147-A177-3AD203B41FA5}">
                      <a16:colId xmlns:a16="http://schemas.microsoft.com/office/drawing/2014/main" val="20001"/>
                    </a:ext>
                  </a:extLst>
                </a:gridCol>
                <a:gridCol w="1030637">
                  <a:extLst>
                    <a:ext uri="{9D8B030D-6E8A-4147-A177-3AD203B41FA5}">
                      <a16:colId xmlns:a16="http://schemas.microsoft.com/office/drawing/2014/main" val="20002"/>
                    </a:ext>
                  </a:extLst>
                </a:gridCol>
                <a:gridCol w="1840424">
                  <a:extLst>
                    <a:ext uri="{9D8B030D-6E8A-4147-A177-3AD203B41FA5}">
                      <a16:colId xmlns:a16="http://schemas.microsoft.com/office/drawing/2014/main" val="20003"/>
                    </a:ext>
                  </a:extLst>
                </a:gridCol>
                <a:gridCol w="1577322">
                  <a:extLst>
                    <a:ext uri="{9D8B030D-6E8A-4147-A177-3AD203B41FA5}">
                      <a16:colId xmlns:a16="http://schemas.microsoft.com/office/drawing/2014/main" val="20004"/>
                    </a:ext>
                  </a:extLst>
                </a:gridCol>
                <a:gridCol w="1661822">
                  <a:extLst>
                    <a:ext uri="{9D8B030D-6E8A-4147-A177-3AD203B41FA5}">
                      <a16:colId xmlns:a16="http://schemas.microsoft.com/office/drawing/2014/main" val="20005"/>
                    </a:ext>
                  </a:extLst>
                </a:gridCol>
              </a:tblGrid>
              <a:tr h="414278">
                <a:tc gridSpan="6">
                  <a:txBody>
                    <a:bodyPr/>
                    <a:lstStyle/>
                    <a:p>
                      <a:pPr marL="0" marR="0">
                        <a:lnSpc>
                          <a:spcPct val="115000"/>
                        </a:lnSpc>
                        <a:spcBef>
                          <a:spcPts val="0"/>
                        </a:spcBef>
                        <a:spcAft>
                          <a:spcPts val="0"/>
                        </a:spcAft>
                      </a:pPr>
                      <a:br>
                        <a:rPr lang="en-US" sz="600" dirty="0">
                          <a:effectLst/>
                        </a:rPr>
                      </a:br>
                      <a:r>
                        <a:rPr lang="en-US" sz="600" dirty="0">
                          <a:effectLst/>
                        </a:rPr>
                        <a:t>Table 1.  Examples of symbiotic relationships between eukaryotes and microbes.  “Other inverts” refers to invertebrates other than insects.  Some eukaryotes harbor archaea, bacteria and protozoa, called “all” here.  Several hosts obtain ammonium (“nitrogen”) from diazotrophic symbionts while others have bioluminescent (“</a:t>
                      </a:r>
                      <a:r>
                        <a:rPr lang="en-US" sz="600" dirty="0" err="1">
                          <a:effectLst/>
                        </a:rPr>
                        <a:t>Biolum</a:t>
                      </a:r>
                      <a:r>
                        <a:rPr lang="en-US" sz="600" dirty="0">
                          <a:effectLst/>
                        </a:rPr>
                        <a:t>”) symbionts.  “Organic C” is organic carbon while “reduced S” is reduced sulfur compounds like hydrogen sulfide.  Based on Douglas (2010) and other sources cited in the main text.</a:t>
                      </a:r>
                      <a:endParaRPr lang="en-US" sz="600" dirty="0">
                        <a:effectLst/>
                        <a:latin typeface="Times New Roman"/>
                        <a:ea typeface="Calibri"/>
                      </a:endParaRPr>
                    </a:p>
                  </a:txBody>
                  <a:tcPr marL="35800" marR="35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9985">
                <a:tc>
                  <a:txBody>
                    <a:bodyPr/>
                    <a:lstStyle/>
                    <a:p>
                      <a:endParaRPr lang="en-US" sz="1400" dirty="0">
                        <a:effectLst/>
                        <a:latin typeface="Times New Roman"/>
                      </a:endParaRPr>
                    </a:p>
                  </a:txBody>
                  <a:tcPr marL="35800" marR="35800" marT="0" marB="0" anchor="b"/>
                </a:tc>
                <a:tc>
                  <a:txBody>
                    <a:bodyPr/>
                    <a:lstStyle/>
                    <a:p>
                      <a:endParaRPr lang="en-US" sz="1400">
                        <a:effectLst/>
                        <a:latin typeface="Times New Roman"/>
                      </a:endParaRPr>
                    </a:p>
                  </a:txBody>
                  <a:tcPr marL="35800" marR="35800" marT="0" marB="0" anchor="b"/>
                </a:tc>
                <a:tc>
                  <a:txBody>
                    <a:bodyPr/>
                    <a:lstStyle/>
                    <a:p>
                      <a:endParaRPr lang="en-US" sz="1400">
                        <a:effectLst/>
                        <a:latin typeface="Times New Roman"/>
                      </a:endParaRPr>
                    </a:p>
                  </a:txBody>
                  <a:tcPr marL="35800" marR="35800" marT="0" marB="0" anchor="b"/>
                </a:tc>
                <a:tc>
                  <a:txBody>
                    <a:bodyPr/>
                    <a:lstStyle/>
                    <a:p>
                      <a:endParaRPr lang="en-US" sz="1400">
                        <a:effectLst/>
                        <a:latin typeface="Times New Roman"/>
                      </a:endParaRPr>
                    </a:p>
                  </a:txBody>
                  <a:tcPr marL="35800" marR="35800" marT="0" marB="0" anchor="b"/>
                </a:tc>
                <a:tc gridSpan="2">
                  <a:txBody>
                    <a:bodyPr/>
                    <a:lstStyle/>
                    <a:p>
                      <a:pPr marL="0" marR="0" algn="ctr">
                        <a:lnSpc>
                          <a:spcPct val="115000"/>
                        </a:lnSpc>
                        <a:spcBef>
                          <a:spcPts val="0"/>
                        </a:spcBef>
                        <a:spcAft>
                          <a:spcPts val="0"/>
                        </a:spcAft>
                      </a:pPr>
                      <a:r>
                        <a:rPr lang="en-US" sz="1400">
                          <a:effectLst/>
                        </a:rPr>
                        <a:t>Benefit to:</a:t>
                      </a:r>
                      <a:endParaRPr lang="en-US" sz="1400">
                        <a:effectLst/>
                        <a:latin typeface="Times New Roman"/>
                        <a:ea typeface="Calibri"/>
                      </a:endParaRPr>
                    </a:p>
                  </a:txBody>
                  <a:tcPr marL="35800" marR="35800" marT="0" marB="0" anchor="b"/>
                </a:tc>
                <a:tc hMerge="1">
                  <a:txBody>
                    <a:bodyPr/>
                    <a:lstStyle/>
                    <a:p>
                      <a:endParaRPr lang="en-US"/>
                    </a:p>
                  </a:txBody>
                  <a:tcPr/>
                </a:tc>
                <a:extLst>
                  <a:ext uri="{0D108BD9-81ED-4DB2-BD59-A6C34878D82A}">
                    <a16:rowId xmlns:a16="http://schemas.microsoft.com/office/drawing/2014/main" val="10001"/>
                  </a:ext>
                </a:extLst>
              </a:tr>
              <a:tr h="475539">
                <a:tc>
                  <a:txBody>
                    <a:bodyPr/>
                    <a:lstStyle/>
                    <a:p>
                      <a:pPr marL="0" marR="0" algn="ctr">
                        <a:lnSpc>
                          <a:spcPct val="115000"/>
                        </a:lnSpc>
                        <a:spcBef>
                          <a:spcPts val="0"/>
                        </a:spcBef>
                        <a:spcAft>
                          <a:spcPts val="0"/>
                        </a:spcAft>
                      </a:pPr>
                      <a:r>
                        <a:rPr lang="en-US" sz="1400" dirty="0">
                          <a:effectLst/>
                        </a:rPr>
                        <a:t>Eukaryote </a:t>
                      </a:r>
                      <a:r>
                        <a:rPr lang="en-US" sz="1400" u="sng" dirty="0">
                          <a:effectLst/>
                        </a:rPr>
                        <a:t>Type</a:t>
                      </a:r>
                      <a:endParaRPr lang="en-US" sz="1400" dirty="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u="sng" dirty="0">
                          <a:effectLst/>
                        </a:rPr>
                        <a:t>Eukaryote</a:t>
                      </a:r>
                      <a:endParaRPr lang="en-US" sz="1400" dirty="0">
                        <a:effectLst/>
                        <a:latin typeface="Times New Roman"/>
                        <a:ea typeface="Calibri"/>
                      </a:endParaRPr>
                    </a:p>
                  </a:txBody>
                  <a:tcPr marL="35800" marR="35800" marT="0" marB="0" anchor="b"/>
                </a:tc>
                <a:tc>
                  <a:txBody>
                    <a:bodyPr/>
                    <a:lstStyle/>
                    <a:p>
                      <a:pPr marL="0" marR="0" algn="ctr">
                        <a:lnSpc>
                          <a:spcPct val="115000"/>
                        </a:lnSpc>
                        <a:spcBef>
                          <a:spcPts val="0"/>
                        </a:spcBef>
                        <a:spcAft>
                          <a:spcPts val="0"/>
                        </a:spcAft>
                      </a:pPr>
                      <a:r>
                        <a:rPr lang="en-US" sz="1400">
                          <a:effectLst/>
                        </a:rPr>
                        <a:t>Symbiont </a:t>
                      </a:r>
                      <a:r>
                        <a:rPr lang="en-US" sz="1400" u="sng">
                          <a:effectLst/>
                        </a:rPr>
                        <a:t>type</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u="sng">
                          <a:effectLst/>
                        </a:rPr>
                        <a:t>Microbe</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u="sng">
                          <a:effectLst/>
                        </a:rPr>
                        <a:t>Host</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u="sng">
                          <a:effectLst/>
                        </a:rPr>
                        <a:t>Symbiont</a:t>
                      </a:r>
                      <a:endParaRPr lang="en-US" sz="1400">
                        <a:effectLst/>
                        <a:latin typeface="Times New Roman"/>
                        <a:ea typeface="Calibri"/>
                      </a:endParaRPr>
                    </a:p>
                  </a:txBody>
                  <a:tcPr marL="35800" marR="35800" marT="0" marB="0" anchor="b"/>
                </a:tc>
                <a:extLst>
                  <a:ext uri="{0D108BD9-81ED-4DB2-BD59-A6C34878D82A}">
                    <a16:rowId xmlns:a16="http://schemas.microsoft.com/office/drawing/2014/main" val="10002"/>
                  </a:ext>
                </a:extLst>
              </a:tr>
              <a:tr h="229985">
                <a:tc>
                  <a:txBody>
                    <a:bodyPr/>
                    <a:lstStyle/>
                    <a:p>
                      <a:pPr marL="0" marR="0">
                        <a:lnSpc>
                          <a:spcPct val="115000"/>
                        </a:lnSpc>
                        <a:spcBef>
                          <a:spcPts val="0"/>
                        </a:spcBef>
                        <a:spcAft>
                          <a:spcPts val="0"/>
                        </a:spcAft>
                      </a:pPr>
                      <a:r>
                        <a:rPr lang="en-US" sz="1400" dirty="0">
                          <a:effectLst/>
                        </a:rPr>
                        <a:t>Microbe</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Ciliates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Archaea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Methanogen</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Energetics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Hydrogen gas</a:t>
                      </a:r>
                      <a:endParaRPr lang="en-US" sz="1400">
                        <a:effectLst/>
                        <a:latin typeface="Times New Roman"/>
                        <a:ea typeface="Calibri"/>
                      </a:endParaRPr>
                    </a:p>
                  </a:txBody>
                  <a:tcPr marL="35800" marR="35800" marT="0" marB="0"/>
                </a:tc>
                <a:extLst>
                  <a:ext uri="{0D108BD9-81ED-4DB2-BD59-A6C34878D82A}">
                    <a16:rowId xmlns:a16="http://schemas.microsoft.com/office/drawing/2014/main" val="10003"/>
                  </a:ext>
                </a:extLst>
              </a:tr>
              <a:tr h="229985">
                <a:tc>
                  <a:txBody>
                    <a:bodyPr/>
                    <a:lstStyle/>
                    <a:p>
                      <a:pPr marL="0" marR="0">
                        <a:lnSpc>
                          <a:spcPct val="115000"/>
                        </a:lnSpc>
                        <a:spcBef>
                          <a:spcPts val="0"/>
                        </a:spcBef>
                        <a:spcAft>
                          <a:spcPts val="0"/>
                        </a:spcAft>
                      </a:pPr>
                      <a:r>
                        <a:rPr lang="en-US" sz="1400" dirty="0">
                          <a:effectLst/>
                        </a:rPr>
                        <a:t>Microbe</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Ciliates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Energy</a:t>
                      </a:r>
                      <a:endParaRPr lang="en-US" sz="1400">
                        <a:effectLst/>
                        <a:latin typeface="Times New Roman"/>
                        <a:ea typeface="Calibri"/>
                      </a:endParaRPr>
                    </a:p>
                  </a:txBody>
                  <a:tcPr marL="35800" marR="35800" marT="0" marB="0"/>
                </a:tc>
                <a:extLst>
                  <a:ext uri="{0D108BD9-81ED-4DB2-BD59-A6C34878D82A}">
                    <a16:rowId xmlns:a16="http://schemas.microsoft.com/office/drawing/2014/main" val="10004"/>
                  </a:ext>
                </a:extLst>
              </a:tr>
              <a:tr h="229985">
                <a:tc>
                  <a:txBody>
                    <a:bodyPr/>
                    <a:lstStyle/>
                    <a:p>
                      <a:pPr marL="0" marR="0">
                        <a:lnSpc>
                          <a:spcPct val="115000"/>
                        </a:lnSpc>
                        <a:spcBef>
                          <a:spcPts val="0"/>
                        </a:spcBef>
                        <a:spcAft>
                          <a:spcPts val="0"/>
                        </a:spcAft>
                      </a:pPr>
                      <a:r>
                        <a:rPr lang="en-US" sz="1400" dirty="0">
                          <a:effectLst/>
                        </a:rPr>
                        <a:t>Microbe</a:t>
                      </a:r>
                      <a:endParaRPr lang="en-US" sz="1400" dirty="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Diatom</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Richelia</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Nitrogen</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Protection</a:t>
                      </a:r>
                      <a:endParaRPr lang="en-US" sz="1400">
                        <a:effectLst/>
                        <a:latin typeface="Times New Roman"/>
                        <a:ea typeface="Calibri"/>
                      </a:endParaRPr>
                    </a:p>
                  </a:txBody>
                  <a:tcPr marL="35800" marR="35800" marT="0" marB="0"/>
                </a:tc>
                <a:extLst>
                  <a:ext uri="{0D108BD9-81ED-4DB2-BD59-A6C34878D82A}">
                    <a16:rowId xmlns:a16="http://schemas.microsoft.com/office/drawing/2014/main" val="10005"/>
                  </a:ext>
                </a:extLst>
              </a:tr>
              <a:tr h="229985">
                <a:tc>
                  <a:txBody>
                    <a:bodyPr/>
                    <a:lstStyle/>
                    <a:p>
                      <a:pPr marL="0" marR="0">
                        <a:lnSpc>
                          <a:spcPct val="115000"/>
                        </a:lnSpc>
                        <a:spcBef>
                          <a:spcPts val="0"/>
                        </a:spcBef>
                        <a:spcAft>
                          <a:spcPts val="0"/>
                        </a:spcAft>
                      </a:pPr>
                      <a:r>
                        <a:rPr lang="en-US" sz="1400" dirty="0">
                          <a:effectLst/>
                        </a:rPr>
                        <a:t>Microbe</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Flagellates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tc>
                <a:extLst>
                  <a:ext uri="{0D108BD9-81ED-4DB2-BD59-A6C34878D82A}">
                    <a16:rowId xmlns:a16="http://schemas.microsoft.com/office/drawing/2014/main" val="10006"/>
                  </a:ext>
                </a:extLst>
              </a:tr>
              <a:tr h="229985">
                <a:tc>
                  <a:txBody>
                    <a:bodyPr/>
                    <a:lstStyle/>
                    <a:p>
                      <a:pPr marL="0" marR="0">
                        <a:lnSpc>
                          <a:spcPct val="115000"/>
                        </a:lnSpc>
                        <a:spcBef>
                          <a:spcPts val="0"/>
                        </a:spcBef>
                        <a:spcAft>
                          <a:spcPts val="0"/>
                        </a:spcAft>
                      </a:pPr>
                      <a:r>
                        <a:rPr lang="en-US" sz="1400" dirty="0">
                          <a:effectLst/>
                        </a:rPr>
                        <a:t>Microbe</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Paramecium</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Caedibacter</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Defense</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07"/>
                  </a:ext>
                </a:extLst>
              </a:tr>
              <a:tr h="229985">
                <a:tc>
                  <a:txBody>
                    <a:bodyPr/>
                    <a:lstStyle/>
                    <a:p>
                      <a:pPr marL="0" marR="0">
                        <a:lnSpc>
                          <a:spcPct val="115000"/>
                        </a:lnSpc>
                        <a:spcBef>
                          <a:spcPts val="0"/>
                        </a:spcBef>
                        <a:spcAft>
                          <a:spcPts val="0"/>
                        </a:spcAft>
                      </a:pPr>
                      <a:r>
                        <a:rPr lang="en-US" sz="1400">
                          <a:effectLst/>
                        </a:rPr>
                        <a:t>Microbe</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Fungus</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Algae</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Protection</a:t>
                      </a:r>
                      <a:endParaRPr lang="en-US" sz="1400">
                        <a:effectLst/>
                        <a:latin typeface="Times New Roman"/>
                        <a:ea typeface="Calibri"/>
                      </a:endParaRPr>
                    </a:p>
                  </a:txBody>
                  <a:tcPr marL="35800" marR="35800" marT="0" marB="0"/>
                </a:tc>
                <a:extLst>
                  <a:ext uri="{0D108BD9-81ED-4DB2-BD59-A6C34878D82A}">
                    <a16:rowId xmlns:a16="http://schemas.microsoft.com/office/drawing/2014/main" val="10008"/>
                  </a:ext>
                </a:extLst>
              </a:tr>
              <a:tr h="229985">
                <a:tc>
                  <a:txBody>
                    <a:bodyPr/>
                    <a:lstStyle/>
                    <a:p>
                      <a:pPr marL="0" marR="0">
                        <a:lnSpc>
                          <a:spcPct val="115000"/>
                        </a:lnSpc>
                        <a:spcBef>
                          <a:spcPts val="0"/>
                        </a:spcBef>
                        <a:spcAft>
                          <a:spcPts val="0"/>
                        </a:spcAft>
                      </a:pPr>
                      <a:r>
                        <a:rPr lang="en-US" sz="1400">
                          <a:effectLst/>
                        </a:rPr>
                        <a:t>Plant</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dirty="0" err="1">
                          <a:effectLst/>
                        </a:rPr>
                        <a:t>Azolla</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Anabaena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Nitrogen</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09"/>
                  </a:ext>
                </a:extLst>
              </a:tr>
              <a:tr h="229985">
                <a:tc>
                  <a:txBody>
                    <a:bodyPr/>
                    <a:lstStyle/>
                    <a:p>
                      <a:pPr marL="0" marR="0">
                        <a:lnSpc>
                          <a:spcPct val="115000"/>
                        </a:lnSpc>
                        <a:spcBef>
                          <a:spcPts val="0"/>
                        </a:spcBef>
                        <a:spcAft>
                          <a:spcPts val="0"/>
                        </a:spcAft>
                      </a:pPr>
                      <a:r>
                        <a:rPr lang="en-US" sz="1400">
                          <a:effectLst/>
                        </a:rPr>
                        <a:t>Plant</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Legumes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Rhizobium</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Nitrogen</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0"/>
                  </a:ext>
                </a:extLst>
              </a:tr>
              <a:tr h="229985">
                <a:tc>
                  <a:txBody>
                    <a:bodyPr/>
                    <a:lstStyle/>
                    <a:p>
                      <a:pPr marL="0" marR="0">
                        <a:lnSpc>
                          <a:spcPct val="115000"/>
                        </a:lnSpc>
                        <a:spcBef>
                          <a:spcPts val="0"/>
                        </a:spcBef>
                        <a:spcAft>
                          <a:spcPts val="0"/>
                        </a:spcAft>
                      </a:pPr>
                      <a:r>
                        <a:rPr lang="en-US" sz="1400">
                          <a:effectLst/>
                        </a:rPr>
                        <a:t>Plant</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Alder</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Frankia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Nitrogen</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1"/>
                  </a:ext>
                </a:extLst>
              </a:tr>
              <a:tr h="229985">
                <a:tc>
                  <a:txBody>
                    <a:bodyPr/>
                    <a:lstStyle/>
                    <a:p>
                      <a:pPr marL="0" marR="0">
                        <a:lnSpc>
                          <a:spcPct val="115000"/>
                        </a:lnSpc>
                        <a:spcBef>
                          <a:spcPts val="0"/>
                        </a:spcBef>
                        <a:spcAft>
                          <a:spcPts val="0"/>
                        </a:spcAft>
                      </a:pPr>
                      <a:r>
                        <a:rPr lang="en-US" sz="1400">
                          <a:effectLst/>
                        </a:rPr>
                        <a:t>Plant</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Various</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Fungi</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Fungi</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Nutrients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2"/>
                  </a:ext>
                </a:extLst>
              </a:tr>
              <a:tr h="229985">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Aphids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Bacteria</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Buchnera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3"/>
                  </a:ext>
                </a:extLst>
              </a:tr>
              <a:tr h="475539">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Carpenter ants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Bacteria</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Blochmannia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4"/>
                  </a:ext>
                </a:extLst>
              </a:tr>
              <a:tr h="229985">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Cockroaches</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dirty="0">
                          <a:effectLst/>
                        </a:rPr>
                        <a:t>Bacteria</a:t>
                      </a:r>
                      <a:endParaRPr lang="en-US" sz="1400" dirty="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Bacteriodetes</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Amino acids</a:t>
                      </a:r>
                      <a:endParaRPr lang="en-US" sz="1400">
                        <a:effectLst/>
                        <a:latin typeface="Times New Roman"/>
                        <a:ea typeface="Calibri"/>
                      </a:endParaRPr>
                    </a:p>
                  </a:txBody>
                  <a:tcPr marL="35800" marR="35800" marT="0" marB="0" anchor="b"/>
                </a:tc>
                <a:tc>
                  <a:txBody>
                    <a:bodyPr/>
                    <a:lstStyle/>
                    <a:p>
                      <a:pPr marL="0" marR="0">
                        <a:lnSpc>
                          <a:spcPct val="115000"/>
                        </a:lnSpc>
                        <a:spcBef>
                          <a:spcPts val="0"/>
                        </a:spcBef>
                        <a:spcAft>
                          <a:spcPts val="0"/>
                        </a:spcAft>
                      </a:pPr>
                      <a:r>
                        <a:rPr lang="en-US" sz="1400">
                          <a:effectLst/>
                        </a:rPr>
                        <a:t>Uric acid</a:t>
                      </a:r>
                      <a:endParaRPr lang="en-US" sz="1400">
                        <a:effectLst/>
                        <a:latin typeface="Times New Roman"/>
                        <a:ea typeface="Calibri"/>
                      </a:endParaRPr>
                    </a:p>
                  </a:txBody>
                  <a:tcPr marL="35800" marR="35800" marT="0" marB="0" anchor="b"/>
                </a:tc>
                <a:extLst>
                  <a:ext uri="{0D108BD9-81ED-4DB2-BD59-A6C34878D82A}">
                    <a16:rowId xmlns:a16="http://schemas.microsoft.com/office/drawing/2014/main" val="10015"/>
                  </a:ext>
                </a:extLst>
              </a:tr>
              <a:tr h="229985">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Mealy bugs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Bacteria</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Tremblaya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6"/>
                  </a:ext>
                </a:extLst>
              </a:tr>
              <a:tr h="475539">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Sharpshooter</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Bacteria</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Homalodisca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nchor="ctr"/>
                </a:tc>
                <a:extLst>
                  <a:ext uri="{0D108BD9-81ED-4DB2-BD59-A6C34878D82A}">
                    <a16:rowId xmlns:a16="http://schemas.microsoft.com/office/drawing/2014/main" val="10017"/>
                  </a:ext>
                </a:extLst>
              </a:tr>
              <a:tr h="229985">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Termite</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All</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8"/>
                  </a:ext>
                </a:extLst>
              </a:tr>
              <a:tr h="229985">
                <a:tc>
                  <a:txBody>
                    <a:bodyPr/>
                    <a:lstStyle/>
                    <a:p>
                      <a:pPr marL="0" marR="0">
                        <a:lnSpc>
                          <a:spcPct val="115000"/>
                        </a:lnSpc>
                        <a:spcBef>
                          <a:spcPts val="0"/>
                        </a:spcBef>
                        <a:spcAft>
                          <a:spcPts val="0"/>
                        </a:spcAft>
                      </a:pPr>
                      <a:r>
                        <a:rPr lang="en-US" sz="1400">
                          <a:effectLst/>
                        </a:rPr>
                        <a:t>Insects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Tsetse fly</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err="1">
                          <a:effectLst/>
                        </a:rPr>
                        <a:t>Wigglesworthia</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19"/>
                  </a:ext>
                </a:extLst>
              </a:tr>
              <a:tr h="229985">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Corals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Algae</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err="1">
                          <a:effectLst/>
                        </a:rPr>
                        <a:t>Symbiodinium</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Ammonium</a:t>
                      </a:r>
                      <a:endParaRPr lang="en-US" sz="1400">
                        <a:effectLst/>
                        <a:latin typeface="Times New Roman"/>
                        <a:ea typeface="Calibri"/>
                      </a:endParaRPr>
                    </a:p>
                  </a:txBody>
                  <a:tcPr marL="35800" marR="35800" marT="0" marB="0"/>
                </a:tc>
                <a:extLst>
                  <a:ext uri="{0D108BD9-81ED-4DB2-BD59-A6C34878D82A}">
                    <a16:rowId xmlns:a16="http://schemas.microsoft.com/office/drawing/2014/main" val="10020"/>
                  </a:ext>
                </a:extLst>
              </a:tr>
              <a:tr h="475539">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Deep-sea clam</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err="1">
                          <a:effectLst/>
                        </a:rPr>
                        <a:t>Ruthia</a:t>
                      </a:r>
                      <a:r>
                        <a:rPr lang="en-US" sz="1400" dirty="0">
                          <a:effectLst/>
                        </a:rPr>
                        <a:t>, </a:t>
                      </a:r>
                      <a:r>
                        <a:rPr lang="en-US" sz="1400" dirty="0" err="1">
                          <a:effectLst/>
                        </a:rPr>
                        <a:t>Vesicomyosocius</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Reduced S and O2</a:t>
                      </a:r>
                      <a:endParaRPr lang="en-US" sz="1400" dirty="0">
                        <a:effectLst/>
                        <a:latin typeface="Times New Roman"/>
                        <a:ea typeface="Calibri"/>
                      </a:endParaRPr>
                    </a:p>
                  </a:txBody>
                  <a:tcPr marL="35800" marR="35800" marT="0" marB="0"/>
                </a:tc>
                <a:extLst>
                  <a:ext uri="{0D108BD9-81ED-4DB2-BD59-A6C34878D82A}">
                    <a16:rowId xmlns:a16="http://schemas.microsoft.com/office/drawing/2014/main" val="10021"/>
                  </a:ext>
                </a:extLst>
              </a:tr>
              <a:tr h="475539">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Leeches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err="1">
                          <a:effectLst/>
                        </a:rPr>
                        <a:t>Aeromonas</a:t>
                      </a:r>
                      <a:r>
                        <a:rPr lang="en-US" sz="1400" dirty="0">
                          <a:effectLst/>
                        </a:rPr>
                        <a:t>, </a:t>
                      </a:r>
                      <a:r>
                        <a:rPr lang="en-US" sz="1400" dirty="0" err="1">
                          <a:effectLst/>
                        </a:rPr>
                        <a:t>Rikenella</a:t>
                      </a:r>
                      <a:r>
                        <a:rPr lang="en-US" sz="1400" dirty="0">
                          <a:effectLst/>
                        </a:rPr>
                        <a:t> </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tc>
                <a:extLst>
                  <a:ext uri="{0D108BD9-81ED-4DB2-BD59-A6C34878D82A}">
                    <a16:rowId xmlns:a16="http://schemas.microsoft.com/office/drawing/2014/main" val="10022"/>
                  </a:ext>
                </a:extLst>
              </a:tr>
              <a:tr h="229985">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Mussels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Proteobacteria</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Methane</a:t>
                      </a:r>
                      <a:endParaRPr lang="en-US" sz="1400">
                        <a:effectLst/>
                        <a:latin typeface="Times New Roman"/>
                        <a:ea typeface="Calibri"/>
                      </a:endParaRPr>
                    </a:p>
                  </a:txBody>
                  <a:tcPr marL="35800" marR="35800" marT="0" marB="0" anchor="ctr"/>
                </a:tc>
                <a:extLst>
                  <a:ext uri="{0D108BD9-81ED-4DB2-BD59-A6C34878D82A}">
                    <a16:rowId xmlns:a16="http://schemas.microsoft.com/office/drawing/2014/main" val="10023"/>
                  </a:ext>
                </a:extLst>
              </a:tr>
              <a:tr h="229985">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Nematode</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Xenorhabdus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nchor="ctr"/>
                </a:tc>
                <a:extLst>
                  <a:ext uri="{0D108BD9-81ED-4DB2-BD59-A6C34878D82A}">
                    <a16:rowId xmlns:a16="http://schemas.microsoft.com/office/drawing/2014/main" val="10024"/>
                  </a:ext>
                </a:extLst>
              </a:tr>
              <a:tr h="229985">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Oligochaetes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Various 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Reduced S</a:t>
                      </a:r>
                      <a:endParaRPr lang="en-US" sz="1400">
                        <a:effectLst/>
                        <a:latin typeface="Times New Roman"/>
                        <a:ea typeface="Calibri"/>
                      </a:endParaRPr>
                    </a:p>
                  </a:txBody>
                  <a:tcPr marL="35800" marR="35800" marT="0" marB="0" anchor="ctr"/>
                </a:tc>
                <a:extLst>
                  <a:ext uri="{0D108BD9-81ED-4DB2-BD59-A6C34878D82A}">
                    <a16:rowId xmlns:a16="http://schemas.microsoft.com/office/drawing/2014/main" val="10025"/>
                  </a:ext>
                </a:extLst>
              </a:tr>
              <a:tr h="229985">
                <a:tc>
                  <a:txBody>
                    <a:bodyPr/>
                    <a:lstStyle/>
                    <a:p>
                      <a:pPr marL="0" marR="0">
                        <a:lnSpc>
                          <a:spcPct val="115000"/>
                        </a:lnSpc>
                        <a:spcBef>
                          <a:spcPts val="0"/>
                        </a:spcBef>
                        <a:spcAft>
                          <a:spcPts val="0"/>
                        </a:spcAft>
                      </a:pPr>
                      <a:r>
                        <a:rPr lang="en-US" sz="1400">
                          <a:effectLst/>
                        </a:rPr>
                        <a:t>Other Inverts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Shipworm</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Teredinibacter</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a:t>
                      </a:r>
                      <a:endParaRPr lang="en-US" sz="1400">
                        <a:effectLst/>
                        <a:latin typeface="Times New Roman"/>
                        <a:ea typeface="Calibri"/>
                      </a:endParaRPr>
                    </a:p>
                  </a:txBody>
                  <a:tcPr marL="35800" marR="35800" marT="0" marB="0" anchor="ctr"/>
                </a:tc>
                <a:extLst>
                  <a:ext uri="{0D108BD9-81ED-4DB2-BD59-A6C34878D82A}">
                    <a16:rowId xmlns:a16="http://schemas.microsoft.com/office/drawing/2014/main" val="10026"/>
                  </a:ext>
                </a:extLst>
              </a:tr>
              <a:tr h="229985">
                <a:tc>
                  <a:txBody>
                    <a:bodyPr/>
                    <a:lstStyle/>
                    <a:p>
                      <a:pPr marL="0" marR="0">
                        <a:lnSpc>
                          <a:spcPct val="115000"/>
                        </a:lnSpc>
                        <a:spcBef>
                          <a:spcPts val="0"/>
                        </a:spcBef>
                        <a:spcAft>
                          <a:spcPts val="0"/>
                        </a:spcAft>
                      </a:pPr>
                      <a:r>
                        <a:rPr lang="en-US" sz="1400" dirty="0">
                          <a:effectLst/>
                        </a:rPr>
                        <a:t>Other Inverts</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a:effectLst/>
                        </a:rPr>
                        <a:t>Vibrios </a:t>
                      </a:r>
                      <a:endParaRPr lang="en-US" sz="140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err="1">
                          <a:effectLst/>
                        </a:rPr>
                        <a:t>Biolumin</a:t>
                      </a:r>
                      <a:r>
                        <a:rPr lang="en-US" sz="1400" dirty="0">
                          <a:effectLst/>
                        </a:rPr>
                        <a:t>.</a:t>
                      </a:r>
                      <a:endParaRPr lang="en-US" sz="1400" dirty="0">
                        <a:effectLst/>
                        <a:latin typeface="Times New Roman"/>
                        <a:ea typeface="Calibri"/>
                      </a:endParaRPr>
                    </a:p>
                  </a:txBody>
                  <a:tcPr marL="35800" marR="35800" marT="0" marB="0"/>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tc>
                <a:extLst>
                  <a:ext uri="{0D108BD9-81ED-4DB2-BD59-A6C34878D82A}">
                    <a16:rowId xmlns:a16="http://schemas.microsoft.com/office/drawing/2014/main" val="10027"/>
                  </a:ext>
                </a:extLst>
              </a:tr>
              <a:tr h="229985">
                <a:tc>
                  <a:txBody>
                    <a:bodyPr/>
                    <a:lstStyle/>
                    <a:p>
                      <a:pPr marL="0" marR="0">
                        <a:lnSpc>
                          <a:spcPct val="115000"/>
                        </a:lnSpc>
                        <a:spcBef>
                          <a:spcPts val="0"/>
                        </a:spcBef>
                        <a:spcAft>
                          <a:spcPts val="0"/>
                        </a:spcAft>
                      </a:pPr>
                      <a:r>
                        <a:rPr lang="en-US" sz="1400">
                          <a:effectLst/>
                        </a:rPr>
                        <a:t>Vertebrates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Fish</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Bacteria</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Vibrios </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err="1">
                          <a:effectLst/>
                        </a:rPr>
                        <a:t>Biolumin</a:t>
                      </a:r>
                      <a:r>
                        <a:rPr lang="en-US" sz="1400" dirty="0">
                          <a:effectLst/>
                        </a:rPr>
                        <a:t>.</a:t>
                      </a:r>
                      <a:endParaRPr lang="en-US" sz="1400" dirty="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nchor="ctr"/>
                </a:tc>
                <a:extLst>
                  <a:ext uri="{0D108BD9-81ED-4DB2-BD59-A6C34878D82A}">
                    <a16:rowId xmlns:a16="http://schemas.microsoft.com/office/drawing/2014/main" val="10028"/>
                  </a:ext>
                </a:extLst>
              </a:tr>
              <a:tr h="229985">
                <a:tc>
                  <a:txBody>
                    <a:bodyPr/>
                    <a:lstStyle/>
                    <a:p>
                      <a:pPr marL="0" marR="0">
                        <a:lnSpc>
                          <a:spcPct val="115000"/>
                        </a:lnSpc>
                        <a:spcBef>
                          <a:spcPts val="0"/>
                        </a:spcBef>
                        <a:spcAft>
                          <a:spcPts val="0"/>
                        </a:spcAft>
                      </a:pPr>
                      <a:r>
                        <a:rPr lang="en-US" sz="1400">
                          <a:effectLst/>
                        </a:rPr>
                        <a:t>Vertebrates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Ruminants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All</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Various</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a:effectLst/>
                        </a:rPr>
                        <a:t>Organic C </a:t>
                      </a:r>
                      <a:endParaRPr lang="en-US" sz="1400">
                        <a:effectLst/>
                        <a:latin typeface="Times New Roman"/>
                        <a:ea typeface="Calibri"/>
                      </a:endParaRPr>
                    </a:p>
                  </a:txBody>
                  <a:tcPr marL="35800" marR="35800" marT="0" marB="0" anchor="ctr"/>
                </a:tc>
                <a:tc>
                  <a:txBody>
                    <a:bodyPr/>
                    <a:lstStyle/>
                    <a:p>
                      <a:pPr marL="0" marR="0">
                        <a:lnSpc>
                          <a:spcPct val="115000"/>
                        </a:lnSpc>
                        <a:spcBef>
                          <a:spcPts val="0"/>
                        </a:spcBef>
                        <a:spcAft>
                          <a:spcPts val="0"/>
                        </a:spcAft>
                      </a:pPr>
                      <a:r>
                        <a:rPr lang="en-US" sz="1400" dirty="0">
                          <a:effectLst/>
                        </a:rPr>
                        <a:t>Organic C</a:t>
                      </a:r>
                      <a:endParaRPr lang="en-US" sz="1400" dirty="0">
                        <a:effectLst/>
                        <a:latin typeface="Times New Roman"/>
                        <a:ea typeface="Calibri"/>
                      </a:endParaRPr>
                    </a:p>
                  </a:txBody>
                  <a:tcPr marL="35800" marR="35800" marT="0" marB="0" anchor="ctr"/>
                </a:tc>
                <a:extLst>
                  <a:ext uri="{0D108BD9-81ED-4DB2-BD59-A6C34878D82A}">
                    <a16:rowId xmlns:a16="http://schemas.microsoft.com/office/drawing/2014/main" val="10029"/>
                  </a:ext>
                </a:extLst>
              </a:tr>
            </a:tbl>
          </a:graphicData>
        </a:graphic>
      </p:graphicFrame>
      <p:sp>
        <p:nvSpPr>
          <p:cNvPr id="3" name="Rectangle 2">
            <a:extLst>
              <a:ext uri="{FF2B5EF4-FFF2-40B4-BE49-F238E27FC236}">
                <a16:creationId xmlns:a16="http://schemas.microsoft.com/office/drawing/2014/main" id="{2590B276-C35D-5141-BA48-1A427CE8E1EE}"/>
              </a:ext>
            </a:extLst>
          </p:cNvPr>
          <p:cNvSpPr/>
          <p:nvPr/>
        </p:nvSpPr>
        <p:spPr>
          <a:xfrm>
            <a:off x="-152400" y="-533400"/>
            <a:ext cx="99060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011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948D0-3D5F-5546-B299-0C0195AF0DD5}"/>
              </a:ext>
            </a:extLst>
          </p:cNvPr>
          <p:cNvSpPr>
            <a:spLocks noGrp="1"/>
          </p:cNvSpPr>
          <p:nvPr>
            <p:ph type="title"/>
          </p:nvPr>
        </p:nvSpPr>
        <p:spPr/>
        <p:txBody>
          <a:bodyPr/>
          <a:lstStyle/>
          <a:p>
            <a:r>
              <a:rPr lang="en-US" dirty="0"/>
              <a:t>Symbiosis for N</a:t>
            </a:r>
            <a:r>
              <a:rPr lang="en-US" baseline="-25000" dirty="0"/>
              <a:t>2</a:t>
            </a:r>
          </a:p>
        </p:txBody>
      </p:sp>
      <p:pic>
        <p:nvPicPr>
          <p:cNvPr id="5" name="Picture 4">
            <a:extLst>
              <a:ext uri="{FF2B5EF4-FFF2-40B4-BE49-F238E27FC236}">
                <a16:creationId xmlns:a16="http://schemas.microsoft.com/office/drawing/2014/main" id="{F182C913-002A-DE43-85C7-3F80E305D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9" y="1905000"/>
            <a:ext cx="9144000" cy="3708166"/>
          </a:xfrm>
          <a:prstGeom prst="rect">
            <a:avLst/>
          </a:prstGeom>
        </p:spPr>
      </p:pic>
    </p:spTree>
    <p:extLst>
      <p:ext uri="{BB962C8B-B14F-4D97-AF65-F5344CB8AC3E}">
        <p14:creationId xmlns:p14="http://schemas.microsoft.com/office/powerpoint/2010/main" val="133347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85800" y="381000"/>
          <a:ext cx="7162801" cy="5614424"/>
        </p:xfrm>
        <a:graphic>
          <a:graphicData uri="http://schemas.openxmlformats.org/drawingml/2006/table">
            <a:tbl>
              <a:tblPr firstRow="1" firstCol="1" bandRow="1">
                <a:tableStyleId>{5C22544A-7EE6-4342-B048-85BDC9FD1C3A}</a:tableStyleId>
              </a:tblPr>
              <a:tblGrid>
                <a:gridCol w="305729">
                  <a:extLst>
                    <a:ext uri="{9D8B030D-6E8A-4147-A177-3AD203B41FA5}">
                      <a16:colId xmlns:a16="http://schemas.microsoft.com/office/drawing/2014/main" val="20000"/>
                    </a:ext>
                  </a:extLst>
                </a:gridCol>
                <a:gridCol w="1878052">
                  <a:extLst>
                    <a:ext uri="{9D8B030D-6E8A-4147-A177-3AD203B41FA5}">
                      <a16:colId xmlns:a16="http://schemas.microsoft.com/office/drawing/2014/main" val="20001"/>
                    </a:ext>
                  </a:extLst>
                </a:gridCol>
                <a:gridCol w="1167595">
                  <a:extLst>
                    <a:ext uri="{9D8B030D-6E8A-4147-A177-3AD203B41FA5}">
                      <a16:colId xmlns:a16="http://schemas.microsoft.com/office/drawing/2014/main" val="20002"/>
                    </a:ext>
                  </a:extLst>
                </a:gridCol>
                <a:gridCol w="1529617">
                  <a:extLst>
                    <a:ext uri="{9D8B030D-6E8A-4147-A177-3AD203B41FA5}">
                      <a16:colId xmlns:a16="http://schemas.microsoft.com/office/drawing/2014/main" val="20003"/>
                    </a:ext>
                  </a:extLst>
                </a:gridCol>
                <a:gridCol w="2281808">
                  <a:extLst>
                    <a:ext uri="{9D8B030D-6E8A-4147-A177-3AD203B41FA5}">
                      <a16:colId xmlns:a16="http://schemas.microsoft.com/office/drawing/2014/main" val="20004"/>
                    </a:ext>
                  </a:extLst>
                </a:gridCol>
              </a:tblGrid>
              <a:tr h="571500">
                <a:tc gridSpan="5">
                  <a:txBody>
                    <a:bodyPr/>
                    <a:lstStyle/>
                    <a:p>
                      <a:pPr marL="0" marR="0" algn="l">
                        <a:lnSpc>
                          <a:spcPct val="115000"/>
                        </a:lnSpc>
                        <a:spcBef>
                          <a:spcPts val="0"/>
                        </a:spcBef>
                        <a:spcAft>
                          <a:spcPts val="0"/>
                        </a:spcAft>
                      </a:pPr>
                      <a:r>
                        <a:rPr lang="en-US" sz="1200" dirty="0">
                          <a:effectLst/>
                        </a:rPr>
                        <a:t>Table 4.  N</a:t>
                      </a:r>
                      <a:r>
                        <a:rPr lang="en-US" sz="1200" baseline="-25000" dirty="0">
                          <a:effectLst/>
                        </a:rPr>
                        <a:t>2</a:t>
                      </a:r>
                      <a:r>
                        <a:rPr lang="en-US" sz="1200" dirty="0">
                          <a:effectLst/>
                        </a:rPr>
                        <a:t> fixation rates by symbiotic and </a:t>
                      </a:r>
                      <a:r>
                        <a:rPr lang="en-US" sz="1200" dirty="0" err="1">
                          <a:effectLst/>
                        </a:rPr>
                        <a:t>nonsymbiotic</a:t>
                      </a:r>
                      <a:r>
                        <a:rPr lang="en-US" sz="1200" dirty="0">
                          <a:effectLst/>
                        </a:rPr>
                        <a:t> prokaryotes in terrestrial systems. “NA” is not applicable.  Data from (</a:t>
                      </a:r>
                      <a:r>
                        <a:rPr lang="en-US" sz="1200" u="none" strike="noStrike" dirty="0">
                          <a:effectLst/>
                          <a:hlinkClick r:id="rId2" action="ppaction://hlinkfile" tooltip="Cleveland, 1999 #17254"/>
                        </a:rPr>
                        <a:t>Cleveland et al. 1999</a:t>
                      </a:r>
                      <a:r>
                        <a:rPr lang="en-US" sz="1200" dirty="0">
                          <a:effectLst/>
                        </a:rPr>
                        <a:t>) and (</a:t>
                      </a:r>
                      <a:r>
                        <a:rPr lang="en-US" sz="1200" u="none" strike="noStrike" dirty="0">
                          <a:effectLst/>
                          <a:hlinkClick r:id="rId3" action="ppaction://hlinkfile" tooltip="Evans, 1977 #17258"/>
                        </a:rPr>
                        <a:t>Evans and Barber 1977</a:t>
                      </a:r>
                      <a:r>
                        <a:rPr lang="en-US" sz="1200" dirty="0">
                          <a:effectLst/>
                        </a:rPr>
                        <a:t>).</a:t>
                      </a:r>
                      <a:endParaRPr lang="en-US" sz="1200" dirty="0">
                        <a:effectLst/>
                        <a:latin typeface="Times New Roman"/>
                        <a:ea typeface="Calibri"/>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algn="l"/>
                      <a:endParaRPr lang="en-US" sz="1000">
                        <a:effectLst/>
                        <a:latin typeface="Times New Roman"/>
                      </a:endParaRPr>
                    </a:p>
                  </a:txBody>
                  <a:tcPr marL="68580" marR="68580" marT="0" marB="0" anchor="b"/>
                </a:tc>
                <a:tc>
                  <a:txBody>
                    <a:bodyPr/>
                    <a:lstStyle/>
                    <a:p>
                      <a:pPr algn="l"/>
                      <a:endParaRPr lang="en-US" sz="1800" dirty="0">
                        <a:effectLst/>
                        <a:latin typeface="Times New Roman"/>
                      </a:endParaRPr>
                    </a:p>
                  </a:txBody>
                  <a:tcPr marL="68580" marR="68580" marT="0" marB="0" anchor="b"/>
                </a:tc>
                <a:tc gridSpan="2">
                  <a:txBody>
                    <a:bodyPr/>
                    <a:lstStyle/>
                    <a:p>
                      <a:pPr marL="0" marR="0" algn="ctr">
                        <a:lnSpc>
                          <a:spcPct val="115000"/>
                        </a:lnSpc>
                        <a:spcBef>
                          <a:spcPts val="0"/>
                        </a:spcBef>
                        <a:spcAft>
                          <a:spcPts val="0"/>
                        </a:spcAft>
                      </a:pPr>
                      <a:r>
                        <a:rPr lang="en-US" sz="1800" dirty="0">
                          <a:effectLst/>
                        </a:rPr>
                        <a:t>N</a:t>
                      </a:r>
                      <a:r>
                        <a:rPr lang="en-US" sz="1800" baseline="-25000" dirty="0">
                          <a:effectLst/>
                        </a:rPr>
                        <a:t>2</a:t>
                      </a:r>
                      <a:r>
                        <a:rPr lang="en-US" sz="1800" dirty="0">
                          <a:effectLst/>
                        </a:rPr>
                        <a:t> fixation</a:t>
                      </a:r>
                    </a:p>
                    <a:p>
                      <a:pPr marL="0" marR="0" algn="ctr">
                        <a:lnSpc>
                          <a:spcPct val="115000"/>
                        </a:lnSpc>
                        <a:spcBef>
                          <a:spcPts val="0"/>
                        </a:spcBef>
                        <a:spcAft>
                          <a:spcPts val="0"/>
                        </a:spcAft>
                      </a:pPr>
                      <a:r>
                        <a:rPr lang="en-US" sz="1800" dirty="0">
                          <a:effectLst/>
                        </a:rPr>
                        <a:t>(</a:t>
                      </a:r>
                      <a:r>
                        <a:rPr lang="en-US" sz="1800" dirty="0" err="1">
                          <a:effectLst/>
                        </a:rPr>
                        <a:t>mmol</a:t>
                      </a:r>
                      <a:r>
                        <a:rPr lang="en-US" sz="1800" dirty="0">
                          <a:effectLst/>
                        </a:rPr>
                        <a:t> N m</a:t>
                      </a:r>
                      <a:r>
                        <a:rPr lang="en-US" sz="1800" baseline="30000" dirty="0">
                          <a:effectLst/>
                        </a:rPr>
                        <a:t>−2</a:t>
                      </a:r>
                      <a:r>
                        <a:rPr lang="en-US" sz="1800" dirty="0">
                          <a:effectLst/>
                        </a:rPr>
                        <a:t> d</a:t>
                      </a:r>
                      <a:r>
                        <a:rPr lang="en-US" sz="1800" baseline="30000" dirty="0">
                          <a:effectLst/>
                        </a:rPr>
                        <a:t>−1</a:t>
                      </a:r>
                      <a:r>
                        <a:rPr lang="en-US" sz="1800" dirty="0">
                          <a:effectLst/>
                        </a:rPr>
                        <a:t>)</a:t>
                      </a:r>
                      <a:endParaRPr lang="en-US" sz="1800" dirty="0">
                        <a:effectLst/>
                        <a:latin typeface="Times New Roman"/>
                        <a:ea typeface="Calibri"/>
                      </a:endParaRPr>
                    </a:p>
                  </a:txBody>
                  <a:tcPr marL="68580" marR="68580" marT="0" marB="0" anchor="b"/>
                </a:tc>
                <a:tc hMerge="1">
                  <a:txBody>
                    <a:bodyPr/>
                    <a:lstStyle/>
                    <a:p>
                      <a:endParaRPr lang="en-US"/>
                    </a:p>
                  </a:txBody>
                  <a:tcPr/>
                </a:tc>
                <a:tc>
                  <a:txBody>
                    <a:bodyPr/>
                    <a:lstStyle/>
                    <a:p>
                      <a:pPr algn="l"/>
                      <a:endParaRPr lang="en-US" sz="1800">
                        <a:effectLst/>
                        <a:latin typeface="Times New Roman"/>
                      </a:endParaRPr>
                    </a:p>
                  </a:txBody>
                  <a:tcPr marL="68580" marR="68580" marT="0" marB="0" anchor="b"/>
                </a:tc>
                <a:extLst>
                  <a:ext uri="{0D108BD9-81ED-4DB2-BD59-A6C34878D82A}">
                    <a16:rowId xmlns:a16="http://schemas.microsoft.com/office/drawing/2014/main" val="10001"/>
                  </a:ext>
                </a:extLst>
              </a:tr>
              <a:tr h="200025">
                <a:tc gridSpan="2">
                  <a:txBody>
                    <a:bodyPr/>
                    <a:lstStyle/>
                    <a:p>
                      <a:pPr marL="0" marR="0" algn="l">
                        <a:lnSpc>
                          <a:spcPct val="115000"/>
                        </a:lnSpc>
                        <a:spcBef>
                          <a:spcPts val="0"/>
                        </a:spcBef>
                        <a:spcAft>
                          <a:spcPts val="0"/>
                        </a:spcAft>
                      </a:pPr>
                      <a:r>
                        <a:rPr lang="en-US" sz="1800" u="sng">
                          <a:effectLst/>
                        </a:rPr>
                        <a:t>Environment</a:t>
                      </a:r>
                      <a:endParaRPr lang="en-US" sz="1800">
                        <a:effectLst/>
                        <a:latin typeface="Times New Roman"/>
                        <a:ea typeface="Calibri"/>
                      </a:endParaRPr>
                    </a:p>
                  </a:txBody>
                  <a:tcPr marL="68580" marR="68580" marT="0" marB="0" anchor="b"/>
                </a:tc>
                <a:tc hMerge="1">
                  <a:txBody>
                    <a:bodyPr/>
                    <a:lstStyle/>
                    <a:p>
                      <a:endParaRPr lang="en-US"/>
                    </a:p>
                  </a:txBody>
                  <a:tcPr/>
                </a:tc>
                <a:tc>
                  <a:txBody>
                    <a:bodyPr/>
                    <a:lstStyle/>
                    <a:p>
                      <a:pPr marL="0" marR="0" algn="l">
                        <a:lnSpc>
                          <a:spcPct val="115000"/>
                        </a:lnSpc>
                        <a:spcBef>
                          <a:spcPts val="0"/>
                        </a:spcBef>
                        <a:spcAft>
                          <a:spcPts val="0"/>
                        </a:spcAft>
                      </a:pPr>
                      <a:r>
                        <a:rPr lang="en-US" sz="1800" u="sng">
                          <a:effectLst/>
                        </a:rPr>
                        <a:t>Symbiotic</a:t>
                      </a:r>
                      <a:endParaRPr lang="en-US" sz="180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u="sng" dirty="0" err="1">
                          <a:effectLst/>
                        </a:rPr>
                        <a:t>Nonsymbiotic</a:t>
                      </a:r>
                      <a:endParaRPr lang="en-US" sz="1800" dirty="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u="sng">
                          <a:effectLst/>
                        </a:rPr>
                        <a:t>Symbiont</a:t>
                      </a:r>
                      <a:endParaRPr lang="en-US" sz="1800">
                        <a:effectLst/>
                        <a:latin typeface="Times New Roman"/>
                        <a:ea typeface="Calibri"/>
                      </a:endParaRPr>
                    </a:p>
                  </a:txBody>
                  <a:tcPr marL="68580" marR="68580" marT="0" marB="0" anchor="b"/>
                </a:tc>
                <a:extLst>
                  <a:ext uri="{0D108BD9-81ED-4DB2-BD59-A6C34878D82A}">
                    <a16:rowId xmlns:a16="http://schemas.microsoft.com/office/drawing/2014/main" val="10002"/>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Tundra</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0.112</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dirty="0">
                          <a:effectLst/>
                        </a:rPr>
                        <a:t>0.035</a:t>
                      </a:r>
                      <a:endParaRPr lang="en-US" sz="1800" dirty="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a:effectLst/>
                        </a:rPr>
                        <a:t>Rhizobia</a:t>
                      </a:r>
                      <a:endParaRPr lang="en-US" sz="1800">
                        <a:effectLst/>
                        <a:latin typeface="Times New Roman"/>
                        <a:ea typeface="Calibri"/>
                      </a:endParaRPr>
                    </a:p>
                  </a:txBody>
                  <a:tcPr marL="68580" marR="68580" marT="0" marB="0" anchor="b"/>
                </a:tc>
                <a:extLst>
                  <a:ext uri="{0D108BD9-81ED-4DB2-BD59-A6C34878D82A}">
                    <a16:rowId xmlns:a16="http://schemas.microsoft.com/office/drawing/2014/main" val="10003"/>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Boreal forest</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0.023</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dirty="0">
                          <a:effectLst/>
                        </a:rPr>
                        <a:t>0.024</a:t>
                      </a:r>
                      <a:endParaRPr lang="en-US" sz="1800" dirty="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i="1" dirty="0" err="1">
                          <a:effectLst/>
                        </a:rPr>
                        <a:t>Frankia</a:t>
                      </a:r>
                      <a:r>
                        <a:rPr lang="en-US" sz="1800" dirty="0">
                          <a:effectLst/>
                        </a:rPr>
                        <a:t> </a:t>
                      </a:r>
                      <a:endParaRPr lang="en-US" sz="1800" dirty="0">
                        <a:effectLst/>
                        <a:latin typeface="Times New Roman"/>
                        <a:ea typeface="Calibri"/>
                      </a:endParaRPr>
                    </a:p>
                  </a:txBody>
                  <a:tcPr marL="68580" marR="68580" marT="0" marB="0" anchor="b"/>
                </a:tc>
                <a:extLst>
                  <a:ext uri="{0D108BD9-81ED-4DB2-BD59-A6C34878D82A}">
                    <a16:rowId xmlns:a16="http://schemas.microsoft.com/office/drawing/2014/main" val="10004"/>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Temperate forest</a:t>
                      </a:r>
                      <a:endParaRPr lang="en-US" sz="1800">
                        <a:effectLst/>
                        <a:latin typeface="Times New Roman"/>
                        <a:ea typeface="Calibri"/>
                      </a:endParaRPr>
                    </a:p>
                  </a:txBody>
                  <a:tcPr marL="68580" marR="68580" marT="0" marB="0"/>
                </a:tc>
                <a:tc>
                  <a:txBody>
                    <a:bodyPr/>
                    <a:lstStyle/>
                    <a:p>
                      <a:pPr marL="0" marR="0" algn="r">
                        <a:lnSpc>
                          <a:spcPct val="115000"/>
                        </a:lnSpc>
                        <a:spcBef>
                          <a:spcPts val="0"/>
                        </a:spcBef>
                        <a:spcAft>
                          <a:spcPts val="0"/>
                        </a:spcAft>
                      </a:pPr>
                      <a:r>
                        <a:rPr lang="en-US" sz="1800">
                          <a:effectLst/>
                        </a:rPr>
                        <a:t>2.249</a:t>
                      </a:r>
                      <a:endParaRPr lang="en-US" sz="1800">
                        <a:effectLst/>
                        <a:latin typeface="Times New Roman"/>
                        <a:ea typeface="Calibri"/>
                      </a:endParaRPr>
                    </a:p>
                  </a:txBody>
                  <a:tcPr marL="68580" marR="68580" marT="0" marB="0"/>
                </a:tc>
                <a:tc>
                  <a:txBody>
                    <a:bodyPr/>
                    <a:lstStyle/>
                    <a:p>
                      <a:pPr marL="0" marR="0" algn="r">
                        <a:lnSpc>
                          <a:spcPct val="115000"/>
                        </a:lnSpc>
                        <a:spcBef>
                          <a:spcPts val="0"/>
                        </a:spcBef>
                        <a:spcAft>
                          <a:spcPts val="0"/>
                        </a:spcAft>
                      </a:pPr>
                      <a:r>
                        <a:rPr lang="en-US" sz="1800" dirty="0">
                          <a:effectLst/>
                        </a:rPr>
                        <a:t>0.133</a:t>
                      </a:r>
                      <a:endParaRPr lang="en-US" sz="1800" dirty="0">
                        <a:effectLst/>
                        <a:latin typeface="Times New Roman"/>
                        <a:ea typeface="Calibri"/>
                      </a:endParaRPr>
                    </a:p>
                  </a:txBody>
                  <a:tcPr marL="68580" marR="68580" marT="0" marB="0"/>
                </a:tc>
                <a:tc>
                  <a:txBody>
                    <a:bodyPr/>
                    <a:lstStyle/>
                    <a:p>
                      <a:pPr marL="0" marR="0" algn="l">
                        <a:lnSpc>
                          <a:spcPct val="115000"/>
                        </a:lnSpc>
                        <a:spcBef>
                          <a:spcPts val="0"/>
                        </a:spcBef>
                        <a:spcAft>
                          <a:spcPts val="0"/>
                        </a:spcAft>
                      </a:pPr>
                      <a:r>
                        <a:rPr lang="en-US" sz="1800" dirty="0">
                          <a:effectLst/>
                        </a:rPr>
                        <a:t>Rhizobia and </a:t>
                      </a:r>
                      <a:r>
                        <a:rPr lang="en-US" sz="1800" i="1" dirty="0" err="1">
                          <a:effectLst/>
                        </a:rPr>
                        <a:t>Frankia</a:t>
                      </a:r>
                      <a:endParaRPr lang="en-US" sz="1800" i="1" dirty="0">
                        <a:effectLst/>
                        <a:latin typeface="Times New Roman"/>
                        <a:ea typeface="Calibri"/>
                      </a:endParaRPr>
                    </a:p>
                  </a:txBody>
                  <a:tcPr marL="68580" marR="68580" marT="0" marB="0" anchor="b"/>
                </a:tc>
                <a:extLst>
                  <a:ext uri="{0D108BD9-81ED-4DB2-BD59-A6C34878D82A}">
                    <a16:rowId xmlns:a16="http://schemas.microsoft.com/office/drawing/2014/main" val="10005"/>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Grasslands</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0.062</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dirty="0">
                          <a:effectLst/>
                        </a:rPr>
                        <a:t>0.215</a:t>
                      </a:r>
                      <a:endParaRPr lang="en-US" sz="1800" dirty="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dirty="0">
                          <a:effectLst/>
                        </a:rPr>
                        <a:t>Rhizobia</a:t>
                      </a:r>
                      <a:endParaRPr lang="en-US" sz="1800" dirty="0">
                        <a:effectLst/>
                        <a:latin typeface="Times New Roman"/>
                        <a:ea typeface="Calibri"/>
                      </a:endParaRPr>
                    </a:p>
                  </a:txBody>
                  <a:tcPr marL="68580" marR="68580" marT="0" marB="0" anchor="b"/>
                </a:tc>
                <a:extLst>
                  <a:ext uri="{0D108BD9-81ED-4DB2-BD59-A6C34878D82A}">
                    <a16:rowId xmlns:a16="http://schemas.microsoft.com/office/drawing/2014/main" val="10006"/>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Savannah</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0.756</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0.251</a:t>
                      </a:r>
                      <a:endParaRPr lang="en-US" sz="180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dirty="0">
                          <a:effectLst/>
                        </a:rPr>
                        <a:t>Rhizobia</a:t>
                      </a:r>
                      <a:endParaRPr lang="en-US" sz="1800" dirty="0">
                        <a:effectLst/>
                        <a:latin typeface="Times New Roman"/>
                        <a:ea typeface="Calibri"/>
                      </a:endParaRPr>
                    </a:p>
                  </a:txBody>
                  <a:tcPr marL="68580" marR="68580" marT="0" marB="0" anchor="b"/>
                </a:tc>
                <a:extLst>
                  <a:ext uri="{0D108BD9-81ED-4DB2-BD59-A6C34878D82A}">
                    <a16:rowId xmlns:a16="http://schemas.microsoft.com/office/drawing/2014/main" val="10007"/>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Arid shrub land</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1.275</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&lt;0.01</a:t>
                      </a:r>
                      <a:endParaRPr lang="en-US" sz="180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a:effectLst/>
                        </a:rPr>
                        <a:t>Rhizobia</a:t>
                      </a:r>
                      <a:endParaRPr lang="en-US" sz="1800">
                        <a:effectLst/>
                        <a:latin typeface="Times New Roman"/>
                        <a:ea typeface="Calibri"/>
                      </a:endParaRPr>
                    </a:p>
                  </a:txBody>
                  <a:tcPr marL="68580" marR="68580" marT="0" marB="0" anchor="b"/>
                </a:tc>
                <a:extLst>
                  <a:ext uri="{0D108BD9-81ED-4DB2-BD59-A6C34878D82A}">
                    <a16:rowId xmlns:a16="http://schemas.microsoft.com/office/drawing/2014/main" val="10008"/>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Tropical forests</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0.365</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0.202</a:t>
                      </a:r>
                      <a:endParaRPr lang="en-US" sz="180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dirty="0">
                          <a:effectLst/>
                        </a:rPr>
                        <a:t>Rhizobia</a:t>
                      </a:r>
                      <a:endParaRPr lang="en-US" sz="1800" dirty="0">
                        <a:effectLst/>
                        <a:latin typeface="Times New Roman"/>
                        <a:ea typeface="Calibri"/>
                      </a:endParaRPr>
                    </a:p>
                  </a:txBody>
                  <a:tcPr marL="68580" marR="68580" marT="0" marB="0" anchor="b"/>
                </a:tc>
                <a:extLst>
                  <a:ext uri="{0D108BD9-81ED-4DB2-BD59-A6C34878D82A}">
                    <a16:rowId xmlns:a16="http://schemas.microsoft.com/office/drawing/2014/main" val="10009"/>
                  </a:ext>
                </a:extLst>
              </a:tr>
              <a:tr h="200025">
                <a:tc gridSpan="2">
                  <a:txBody>
                    <a:bodyPr/>
                    <a:lstStyle/>
                    <a:p>
                      <a:pPr marL="0" marR="0" algn="l">
                        <a:lnSpc>
                          <a:spcPct val="115000"/>
                        </a:lnSpc>
                        <a:spcBef>
                          <a:spcPts val="0"/>
                        </a:spcBef>
                        <a:spcAft>
                          <a:spcPts val="0"/>
                        </a:spcAft>
                      </a:pPr>
                      <a:r>
                        <a:rPr lang="en-US" sz="1800" u="sng">
                          <a:effectLst/>
                        </a:rPr>
                        <a:t>Plant</a:t>
                      </a:r>
                      <a:endParaRPr lang="en-US" sz="1800">
                        <a:effectLst/>
                        <a:latin typeface="Times New Roman"/>
                        <a:ea typeface="Calibri"/>
                      </a:endParaRPr>
                    </a:p>
                  </a:txBody>
                  <a:tcPr marL="68580" marR="68580" marT="0" marB="0" anchor="b"/>
                </a:tc>
                <a:tc hMerge="1">
                  <a:txBody>
                    <a:bodyPr/>
                    <a:lstStyle/>
                    <a:p>
                      <a:endParaRPr lang="en-US"/>
                    </a:p>
                  </a:txBody>
                  <a:tcPr/>
                </a:tc>
                <a:tc>
                  <a:txBody>
                    <a:bodyPr/>
                    <a:lstStyle/>
                    <a:p>
                      <a:pPr algn="l"/>
                      <a:endParaRPr lang="en-US" sz="1800">
                        <a:effectLst/>
                        <a:latin typeface="Times New Roman"/>
                      </a:endParaRPr>
                    </a:p>
                  </a:txBody>
                  <a:tcPr marL="68580" marR="68580" marT="0" marB="0" anchor="b"/>
                </a:tc>
                <a:tc>
                  <a:txBody>
                    <a:bodyPr/>
                    <a:lstStyle/>
                    <a:p>
                      <a:pPr algn="l"/>
                      <a:endParaRPr lang="en-US" sz="1800">
                        <a:effectLst/>
                        <a:latin typeface="Times New Roman"/>
                      </a:endParaRPr>
                    </a:p>
                  </a:txBody>
                  <a:tcPr marL="68580" marR="68580" marT="0" marB="0" anchor="b"/>
                </a:tc>
                <a:tc>
                  <a:txBody>
                    <a:bodyPr/>
                    <a:lstStyle/>
                    <a:p>
                      <a:pPr algn="l"/>
                      <a:endParaRPr lang="en-US" sz="1800" dirty="0">
                        <a:effectLst/>
                        <a:latin typeface="Times New Roman"/>
                      </a:endParaRPr>
                    </a:p>
                  </a:txBody>
                  <a:tcPr marL="68580" marR="68580" marT="0" marB="0" anchor="b"/>
                </a:tc>
                <a:extLst>
                  <a:ext uri="{0D108BD9-81ED-4DB2-BD59-A6C34878D82A}">
                    <a16:rowId xmlns:a16="http://schemas.microsoft.com/office/drawing/2014/main" val="10010"/>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Soybeans</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148</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NA</a:t>
                      </a:r>
                      <a:endParaRPr lang="en-US" sz="180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a:effectLst/>
                        </a:rPr>
                        <a:t>Rhizobia</a:t>
                      </a:r>
                      <a:endParaRPr lang="en-US" sz="1800">
                        <a:effectLst/>
                        <a:latin typeface="Times New Roman"/>
                        <a:ea typeface="Calibri"/>
                      </a:endParaRPr>
                    </a:p>
                  </a:txBody>
                  <a:tcPr marL="68580" marR="68580" marT="0" marB="0" anchor="b"/>
                </a:tc>
                <a:extLst>
                  <a:ext uri="{0D108BD9-81ED-4DB2-BD59-A6C34878D82A}">
                    <a16:rowId xmlns:a16="http://schemas.microsoft.com/office/drawing/2014/main" val="10011"/>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Clover</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258</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NA</a:t>
                      </a:r>
                      <a:endParaRPr lang="en-US" sz="180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dirty="0">
                          <a:effectLst/>
                        </a:rPr>
                        <a:t>Rhizobia</a:t>
                      </a:r>
                      <a:endParaRPr lang="en-US" sz="1800" dirty="0">
                        <a:effectLst/>
                        <a:latin typeface="Times New Roman"/>
                        <a:ea typeface="Calibri"/>
                      </a:endParaRPr>
                    </a:p>
                  </a:txBody>
                  <a:tcPr marL="68580" marR="68580" marT="0" marB="0" anchor="b"/>
                </a:tc>
                <a:extLst>
                  <a:ext uri="{0D108BD9-81ED-4DB2-BD59-A6C34878D82A}">
                    <a16:rowId xmlns:a16="http://schemas.microsoft.com/office/drawing/2014/main" val="10012"/>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Azolla</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613</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NA</a:t>
                      </a:r>
                      <a:endParaRPr lang="en-US" sz="180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i="1" dirty="0">
                          <a:effectLst/>
                        </a:rPr>
                        <a:t>Anabaena</a:t>
                      </a:r>
                      <a:endParaRPr lang="en-US" sz="1800" i="1" dirty="0">
                        <a:effectLst/>
                        <a:latin typeface="Times New Roman"/>
                        <a:ea typeface="Calibri"/>
                      </a:endParaRPr>
                    </a:p>
                  </a:txBody>
                  <a:tcPr marL="68580" marR="68580" marT="0" marB="0" anchor="b"/>
                </a:tc>
                <a:extLst>
                  <a:ext uri="{0D108BD9-81ED-4DB2-BD59-A6C34878D82A}">
                    <a16:rowId xmlns:a16="http://schemas.microsoft.com/office/drawing/2014/main" val="10013"/>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Alnus (alder)</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333</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NA</a:t>
                      </a:r>
                      <a:endParaRPr lang="en-US" sz="180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i="1" dirty="0" err="1">
                          <a:effectLst/>
                        </a:rPr>
                        <a:t>Frankia</a:t>
                      </a:r>
                      <a:endParaRPr lang="en-US" sz="1800" i="1" dirty="0">
                        <a:effectLst/>
                        <a:latin typeface="Times New Roman"/>
                        <a:ea typeface="Calibri"/>
                      </a:endParaRPr>
                    </a:p>
                  </a:txBody>
                  <a:tcPr marL="68580" marR="68580" marT="0" marB="0" anchor="b"/>
                </a:tc>
                <a:extLst>
                  <a:ext uri="{0D108BD9-81ED-4DB2-BD59-A6C34878D82A}">
                    <a16:rowId xmlns:a16="http://schemas.microsoft.com/office/drawing/2014/main" val="10014"/>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Ceanothus</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117</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NA</a:t>
                      </a:r>
                      <a:endParaRPr lang="en-US" sz="180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i="1" dirty="0" err="1">
                          <a:effectLst/>
                        </a:rPr>
                        <a:t>Frankia</a:t>
                      </a:r>
                      <a:endParaRPr lang="en-US" sz="1800" i="1" dirty="0">
                        <a:effectLst/>
                        <a:latin typeface="Times New Roman"/>
                        <a:ea typeface="Calibri"/>
                      </a:endParaRPr>
                    </a:p>
                  </a:txBody>
                  <a:tcPr marL="68580" marR="68580" marT="0" marB="0" anchor="b"/>
                </a:tc>
                <a:extLst>
                  <a:ext uri="{0D108BD9-81ED-4DB2-BD59-A6C34878D82A}">
                    <a16:rowId xmlns:a16="http://schemas.microsoft.com/office/drawing/2014/main" val="10015"/>
                  </a:ext>
                </a:extLst>
              </a:tr>
              <a:tr h="200025">
                <a:tc>
                  <a:txBody>
                    <a:bodyPr/>
                    <a:lstStyle/>
                    <a:p>
                      <a:pPr algn="l"/>
                      <a:endParaRPr lang="en-US" sz="1000">
                        <a:effectLst/>
                        <a:latin typeface="Times New Roman"/>
                      </a:endParaRPr>
                    </a:p>
                  </a:txBody>
                  <a:tcPr marL="68580" marR="68580" marT="0" marB="0" anchor="b"/>
                </a:tc>
                <a:tc>
                  <a:txBody>
                    <a:bodyPr/>
                    <a:lstStyle/>
                    <a:p>
                      <a:pPr marL="0" marR="0" algn="l">
                        <a:lnSpc>
                          <a:spcPct val="115000"/>
                        </a:lnSpc>
                        <a:spcBef>
                          <a:spcPts val="0"/>
                        </a:spcBef>
                        <a:spcAft>
                          <a:spcPts val="0"/>
                        </a:spcAft>
                      </a:pPr>
                      <a:r>
                        <a:rPr lang="en-US" sz="1800">
                          <a:effectLst/>
                        </a:rPr>
                        <a:t>Coriaria</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294</a:t>
                      </a:r>
                      <a:endParaRPr lang="en-US" sz="1800">
                        <a:effectLst/>
                        <a:latin typeface="Times New Roman"/>
                        <a:ea typeface="Calibri"/>
                      </a:endParaRPr>
                    </a:p>
                  </a:txBody>
                  <a:tcPr marL="68580" marR="68580" marT="0" marB="0" anchor="b"/>
                </a:tc>
                <a:tc>
                  <a:txBody>
                    <a:bodyPr/>
                    <a:lstStyle/>
                    <a:p>
                      <a:pPr marL="0" marR="0" algn="r">
                        <a:lnSpc>
                          <a:spcPct val="115000"/>
                        </a:lnSpc>
                        <a:spcBef>
                          <a:spcPts val="0"/>
                        </a:spcBef>
                        <a:spcAft>
                          <a:spcPts val="0"/>
                        </a:spcAft>
                      </a:pPr>
                      <a:r>
                        <a:rPr lang="en-US" sz="1800">
                          <a:effectLst/>
                        </a:rPr>
                        <a:t>NA</a:t>
                      </a:r>
                      <a:endParaRPr lang="en-US" sz="1800">
                        <a:effectLst/>
                        <a:latin typeface="Times New Roman"/>
                        <a:ea typeface="Calibri"/>
                      </a:endParaRPr>
                    </a:p>
                  </a:txBody>
                  <a:tcPr marL="68580" marR="68580" marT="0" marB="0" anchor="b"/>
                </a:tc>
                <a:tc>
                  <a:txBody>
                    <a:bodyPr/>
                    <a:lstStyle/>
                    <a:p>
                      <a:pPr marL="0" marR="0" algn="l">
                        <a:lnSpc>
                          <a:spcPct val="115000"/>
                        </a:lnSpc>
                        <a:spcBef>
                          <a:spcPts val="0"/>
                        </a:spcBef>
                        <a:spcAft>
                          <a:spcPts val="0"/>
                        </a:spcAft>
                      </a:pPr>
                      <a:r>
                        <a:rPr lang="en-US" sz="1800" i="1" dirty="0" err="1">
                          <a:effectLst/>
                        </a:rPr>
                        <a:t>Frankia</a:t>
                      </a:r>
                      <a:endParaRPr lang="en-US" sz="1800" i="1" dirty="0">
                        <a:effectLst/>
                        <a:latin typeface="Times New Roman"/>
                        <a:ea typeface="Calibri"/>
                      </a:endParaRPr>
                    </a:p>
                  </a:txBody>
                  <a:tcPr marL="68580" marR="68580" marT="0" marB="0" anchor="b"/>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407943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a/a5/Rhizobia_nodules_on_Vigna_unguicul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391400" cy="49300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6453408"/>
            <a:ext cx="7391400" cy="400110"/>
          </a:xfrm>
          <a:prstGeom prst="rect">
            <a:avLst/>
          </a:prstGeom>
        </p:spPr>
        <p:txBody>
          <a:bodyPr wrap="square">
            <a:spAutoFit/>
          </a:bodyPr>
          <a:lstStyle/>
          <a:p>
            <a:r>
              <a:rPr lang="en-US" sz="1000" dirty="0"/>
              <a:t>By </a:t>
            </a:r>
            <a:r>
              <a:rPr lang="en-US" sz="1000" dirty="0" err="1"/>
              <a:t>Stdout</a:t>
            </a:r>
            <a:r>
              <a:rPr lang="en-US" sz="1000" dirty="0"/>
              <a:t> - http://allthingsplants.com/plants/photo/73597/. This photo was taken by Dave </a:t>
            </a:r>
            <a:r>
              <a:rPr lang="en-US" sz="1000" dirty="0" err="1"/>
              <a:t>Whitinger</a:t>
            </a:r>
            <a:r>
              <a:rPr lang="en-US" sz="1000" dirty="0"/>
              <a:t> at All Things Plants. Released under the GFDL, as documented here., CC BY-SA 3.0, https://commons.wikimedia.org/w/index.php?curid=19212279</a:t>
            </a:r>
          </a:p>
        </p:txBody>
      </p:sp>
    </p:spTree>
    <p:extLst>
      <p:ext uri="{BB962C8B-B14F-4D97-AF65-F5344CB8AC3E}">
        <p14:creationId xmlns:p14="http://schemas.microsoft.com/office/powerpoint/2010/main" val="561941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A0A33-9471-484B-8760-A745A411A2C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B015C87-71BD-A54A-A83B-0A0F02BA41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128" y="274638"/>
            <a:ext cx="8382813" cy="6188443"/>
          </a:xfrm>
        </p:spPr>
      </p:pic>
    </p:spTree>
    <p:extLst>
      <p:ext uri="{BB962C8B-B14F-4D97-AF65-F5344CB8AC3E}">
        <p14:creationId xmlns:p14="http://schemas.microsoft.com/office/powerpoint/2010/main" val="2011189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irchman\Documents\Main Files\Book PME 2012\Individual Chapters\Chap 14 Symbiosis\Chpt 14 Figures\Fig 14.10 Root Rhizob.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17880"/>
            <a:ext cx="6705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213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976</TotalTime>
  <Words>1361</Words>
  <Application>Microsoft Macintosh PowerPoint</Application>
  <PresentationFormat>On-screen Show (4:3)</PresentationFormat>
  <Paragraphs>579</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 New Roman</vt:lpstr>
      <vt:lpstr>Office Theme</vt:lpstr>
      <vt:lpstr>Symbiosis</vt:lpstr>
      <vt:lpstr>PowerPoint Presentation</vt:lpstr>
      <vt:lpstr>PowerPoint Presentation</vt:lpstr>
      <vt:lpstr>PowerPoint Presentation</vt:lpstr>
      <vt:lpstr>Symbiosis for N2</vt:lpstr>
      <vt:lpstr>PowerPoint Presentation</vt:lpstr>
      <vt:lpstr>PowerPoint Presentation</vt:lpstr>
      <vt:lpstr>PowerPoint Presentation</vt:lpstr>
      <vt:lpstr>PowerPoint Presentation</vt:lpstr>
      <vt:lpstr>Symbiosis for defense</vt:lpstr>
      <vt:lpstr>PowerPoint Presentation</vt:lpstr>
      <vt:lpstr>PowerPoint Presentation</vt:lpstr>
      <vt:lpstr>PowerPoint Presentation</vt:lpstr>
      <vt:lpstr>Symbiosis with vertebrates</vt:lpstr>
      <vt:lpstr>PowerPoint Presentation</vt:lpstr>
      <vt:lpstr>PowerPoint Presentation</vt:lpstr>
      <vt:lpstr>Human systems</vt:lpstr>
      <vt:lpstr>What degrades wood?</vt:lpstr>
      <vt:lpstr>PowerPoint Presentation</vt:lpstr>
      <vt:lpstr>PowerPoint Presentation</vt:lpstr>
      <vt:lpstr>PowerPoint Presentation</vt:lpstr>
      <vt:lpstr>Symbioses with insects</vt:lpstr>
      <vt:lpstr>Transmission of symbionts</vt:lpstr>
      <vt:lpstr>Leaf-cutter ants</vt:lpstr>
      <vt:lpstr>Leaf cutter ants</vt:lpstr>
      <vt:lpstr>Chemosynthetic symbionts</vt:lpstr>
      <vt:lpstr>PowerPoint Presentation</vt:lpstr>
      <vt:lpstr>PowerPoint Presentation</vt:lpstr>
      <vt:lpstr>Symbiosis</vt:lpstr>
      <vt:lpstr>THIS IS THE LAST LECTURE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 Predation and Protists</dc:title>
  <dc:creator>David Kirchman</dc:creator>
  <cp:lastModifiedBy>Jennifer Biddle</cp:lastModifiedBy>
  <cp:revision>30</cp:revision>
  <dcterms:created xsi:type="dcterms:W3CDTF">2014-05-08T17:13:30Z</dcterms:created>
  <dcterms:modified xsi:type="dcterms:W3CDTF">2020-05-04T13:58:28Z</dcterms:modified>
</cp:coreProperties>
</file>